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51" r:id="rId6"/>
    <p:sldMasterId id="2147484771" r:id="rId7"/>
  </p:sldMasterIdLst>
  <p:notesMasterIdLst>
    <p:notesMasterId r:id="rId43"/>
  </p:notesMasterIdLst>
  <p:handoutMasterIdLst>
    <p:handoutMasterId r:id="rId44"/>
  </p:handoutMasterIdLst>
  <p:sldIdLst>
    <p:sldId id="1861" r:id="rId8"/>
    <p:sldId id="4522" r:id="rId9"/>
    <p:sldId id="1883" r:id="rId10"/>
    <p:sldId id="4487" r:id="rId11"/>
    <p:sldId id="4511" r:id="rId12"/>
    <p:sldId id="1863" r:id="rId13"/>
    <p:sldId id="4513" r:id="rId14"/>
    <p:sldId id="4503" r:id="rId15"/>
    <p:sldId id="4494" r:id="rId16"/>
    <p:sldId id="4504" r:id="rId17"/>
    <p:sldId id="4496" r:id="rId18"/>
    <p:sldId id="4500" r:id="rId19"/>
    <p:sldId id="4498" r:id="rId20"/>
    <p:sldId id="4501" r:id="rId21"/>
    <p:sldId id="4499" r:id="rId22"/>
    <p:sldId id="4502" r:id="rId23"/>
    <p:sldId id="1881" r:id="rId24"/>
    <p:sldId id="1887" r:id="rId25"/>
    <p:sldId id="4505" r:id="rId26"/>
    <p:sldId id="4512" r:id="rId27"/>
    <p:sldId id="4508" r:id="rId28"/>
    <p:sldId id="4510" r:id="rId29"/>
    <p:sldId id="1837" r:id="rId30"/>
    <p:sldId id="4514" r:id="rId31"/>
    <p:sldId id="1896" r:id="rId32"/>
    <p:sldId id="1909" r:id="rId33"/>
    <p:sldId id="1902" r:id="rId34"/>
    <p:sldId id="1910" r:id="rId35"/>
    <p:sldId id="1903" r:id="rId36"/>
    <p:sldId id="1870" r:id="rId37"/>
    <p:sldId id="4520" r:id="rId38"/>
    <p:sldId id="4509" r:id="rId39"/>
    <p:sldId id="1885" r:id="rId40"/>
    <p:sldId id="4521" r:id="rId41"/>
    <p:sldId id="1840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mplate" id="{888AB95E-1B7E-4E95-8F39-C5D0E8372BC2}">
          <p14:sldIdLst>
            <p14:sldId id="1861"/>
            <p14:sldId id="4522"/>
            <p14:sldId id="1883"/>
            <p14:sldId id="4487"/>
            <p14:sldId id="4511"/>
            <p14:sldId id="1863"/>
            <p14:sldId id="4513"/>
            <p14:sldId id="4503"/>
            <p14:sldId id="4494"/>
            <p14:sldId id="4504"/>
            <p14:sldId id="4496"/>
            <p14:sldId id="4500"/>
            <p14:sldId id="4498"/>
            <p14:sldId id="4501"/>
            <p14:sldId id="4499"/>
            <p14:sldId id="4502"/>
            <p14:sldId id="1881"/>
            <p14:sldId id="1887"/>
            <p14:sldId id="4505"/>
            <p14:sldId id="4512"/>
            <p14:sldId id="4508"/>
            <p14:sldId id="4510"/>
            <p14:sldId id="1837"/>
            <p14:sldId id="4514"/>
            <p14:sldId id="1896"/>
            <p14:sldId id="1909"/>
            <p14:sldId id="1902"/>
            <p14:sldId id="1910"/>
            <p14:sldId id="1903"/>
            <p14:sldId id="1870"/>
            <p14:sldId id="4520"/>
            <p14:sldId id="4509"/>
            <p14:sldId id="1885"/>
            <p14:sldId id="4521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1D237-74EB-4E9E-9900-CABD5C73DE90}" v="493" dt="2019-08-28T07:21:0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00" autoAdjust="0"/>
  </p:normalViewPr>
  <p:slideViewPr>
    <p:cSldViewPr snapToGrid="0">
      <p:cViewPr>
        <p:scale>
          <a:sx n="97" d="100"/>
          <a:sy n="97" d="100"/>
        </p:scale>
        <p:origin x="48" y="22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Kuehfus" userId="453d022f19b6df9a" providerId="LiveId" clId="{92FFED97-3FCA-409E-9734-BC582B354F67}"/>
  </pc:docChgLst>
  <pc:docChgLst>
    <pc:chgData name="Sergio Zenatti Filho" userId="02034014-9202-4743-9e81-9cb030aa1cc5" providerId="ADAL" clId="{0821D237-74EB-4E9E-9900-CABD5C73DE90}"/>
    <pc:docChg chg="custSel addSld delSld modSld sldOrd modSection">
      <pc:chgData name="Sergio Zenatti Filho" userId="02034014-9202-4743-9e81-9cb030aa1cc5" providerId="ADAL" clId="{0821D237-74EB-4E9E-9900-CABD5C73DE90}" dt="2019-08-28T07:21:03.109" v="543" actId="20577"/>
      <pc:docMkLst>
        <pc:docMk/>
      </pc:docMkLst>
      <pc:sldChg chg="delSp modSp add setBg">
        <pc:chgData name="Sergio Zenatti Filho" userId="02034014-9202-4743-9e81-9cb030aa1cc5" providerId="ADAL" clId="{0821D237-74EB-4E9E-9900-CABD5C73DE90}" dt="2019-08-28T07:06:14.157" v="34" actId="20577"/>
        <pc:sldMkLst>
          <pc:docMk/>
          <pc:sldMk cId="3211111363" sldId="4521"/>
        </pc:sldMkLst>
        <pc:spChg chg="mod">
          <ac:chgData name="Sergio Zenatti Filho" userId="02034014-9202-4743-9e81-9cb030aa1cc5" providerId="ADAL" clId="{0821D237-74EB-4E9E-9900-CABD5C73DE90}" dt="2019-08-28T07:06:14.157" v="34" actId="20577"/>
          <ac:spMkLst>
            <pc:docMk/>
            <pc:sldMk cId="3211111363" sldId="4521"/>
            <ac:spMk id="6" creationId="{ACBB8B40-F3D1-4331-B430-E127860A693D}"/>
          </ac:spMkLst>
        </pc:spChg>
        <pc:spChg chg="del">
          <ac:chgData name="Sergio Zenatti Filho" userId="02034014-9202-4743-9e81-9cb030aa1cc5" providerId="ADAL" clId="{0821D237-74EB-4E9E-9900-CABD5C73DE90}" dt="2019-08-28T07:06:05.649" v="1" actId="478"/>
          <ac:spMkLst>
            <pc:docMk/>
            <pc:sldMk cId="3211111363" sldId="4521"/>
            <ac:spMk id="8" creationId="{CE05EA36-24BD-470E-8B2D-7CEA7A917F9F}"/>
          </ac:spMkLst>
        </pc:spChg>
      </pc:sldChg>
      <pc:sldChg chg="addSp delSp modSp add ord modAnim">
        <pc:chgData name="Sergio Zenatti Filho" userId="02034014-9202-4743-9e81-9cb030aa1cc5" providerId="ADAL" clId="{0821D237-74EB-4E9E-9900-CABD5C73DE90}" dt="2019-08-28T07:21:03.109" v="543" actId="20577"/>
        <pc:sldMkLst>
          <pc:docMk/>
          <pc:sldMk cId="356025096" sldId="4522"/>
        </pc:sldMkLst>
        <pc:spChg chg="mod">
          <ac:chgData name="Sergio Zenatti Filho" userId="02034014-9202-4743-9e81-9cb030aa1cc5" providerId="ADAL" clId="{0821D237-74EB-4E9E-9900-CABD5C73DE90}" dt="2019-08-28T07:07:32.495" v="49" actId="20577"/>
          <ac:spMkLst>
            <pc:docMk/>
            <pc:sldMk cId="356025096" sldId="4522"/>
            <ac:spMk id="17" creationId="{00000000-0000-0000-0000-000000000000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18" creationId="{B86C9F48-892F-46DF-A825-8679164ADD8D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19" creationId="{5A087E0A-EB76-40EB-91E7-CCFC63DD226C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20" creationId="{707BB989-DE34-4AE9-B92A-8A0C63D8C592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21" creationId="{69A47C71-0CAD-420B-ACC5-E9D167FADF0C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22" creationId="{301C0C7F-D6F7-42BB-9D6C-50FC72E14B77}"/>
          </ac:spMkLst>
        </pc:spChg>
        <pc:spChg chg="del mod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23" creationId="{E02C2D63-EBF4-44A5-8763-A400F77DAC95}"/>
          </ac:spMkLst>
        </pc:spChg>
        <pc:spChg chg="add mod">
          <ac:chgData name="Sergio Zenatti Filho" userId="02034014-9202-4743-9e81-9cb030aa1cc5" providerId="ADAL" clId="{0821D237-74EB-4E9E-9900-CABD5C73DE90}" dt="2019-08-28T07:21:03.109" v="543" actId="20577"/>
          <ac:spMkLst>
            <pc:docMk/>
            <pc:sldMk cId="356025096" sldId="4522"/>
            <ac:spMk id="24" creationId="{EB97EC60-80F1-4DCE-AE2E-99516A7F6D6D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27" creationId="{42AD8CBE-3C42-4028-B2DF-3F7AF75E7740}"/>
          </ac:spMkLst>
        </pc:spChg>
        <pc:spChg chg="del">
          <ac:chgData name="Sergio Zenatti Filho" userId="02034014-9202-4743-9e81-9cb030aa1cc5" providerId="ADAL" clId="{0821D237-74EB-4E9E-9900-CABD5C73DE90}" dt="2019-08-28T07:07:42.348" v="52" actId="478"/>
          <ac:spMkLst>
            <pc:docMk/>
            <pc:sldMk cId="356025096" sldId="4522"/>
            <ac:spMk id="36" creationId="{042C6974-EA82-41B0-B884-DB884D29F862}"/>
          </ac:spMkLst>
        </pc:spChg>
        <pc:grpChg chg="del">
          <ac:chgData name="Sergio Zenatti Filho" userId="02034014-9202-4743-9e81-9cb030aa1cc5" providerId="ADAL" clId="{0821D237-74EB-4E9E-9900-CABD5C73DE90}" dt="2019-08-28T07:07:42.348" v="52" actId="478"/>
          <ac:grpSpMkLst>
            <pc:docMk/>
            <pc:sldMk cId="356025096" sldId="4522"/>
            <ac:grpSpMk id="29" creationId="{3167F01C-5FB0-4747-847A-C96C44491F78}"/>
          </ac:grpSpMkLst>
        </pc:grpChg>
        <pc:cxnChg chg="del">
          <ac:chgData name="Sergio Zenatti Filho" userId="02034014-9202-4743-9e81-9cb030aa1cc5" providerId="ADAL" clId="{0821D237-74EB-4E9E-9900-CABD5C73DE90}" dt="2019-08-28T07:07:42.348" v="52" actId="478"/>
          <ac:cxnSpMkLst>
            <pc:docMk/>
            <pc:sldMk cId="356025096" sldId="4522"/>
            <ac:cxnSpMk id="34" creationId="{D4F61A41-3E78-4454-9230-F603967A30B1}"/>
          </ac:cxnSpMkLst>
        </pc:cxnChg>
        <pc:cxnChg chg="del">
          <ac:chgData name="Sergio Zenatti Filho" userId="02034014-9202-4743-9e81-9cb030aa1cc5" providerId="ADAL" clId="{0821D237-74EB-4E9E-9900-CABD5C73DE90}" dt="2019-08-28T07:07:42.348" v="52" actId="478"/>
          <ac:cxnSpMkLst>
            <pc:docMk/>
            <pc:sldMk cId="356025096" sldId="4522"/>
            <ac:cxnSpMk id="35" creationId="{321F9C92-C5AA-4686-B2CC-CCEF75705CF5}"/>
          </ac:cxnSpMkLst>
        </pc:cxnChg>
      </pc:sldChg>
      <pc:sldChg chg="add del">
        <pc:chgData name="Sergio Zenatti Filho" userId="02034014-9202-4743-9e81-9cb030aa1cc5" providerId="ADAL" clId="{0821D237-74EB-4E9E-9900-CABD5C73DE90}" dt="2019-08-28T07:08:17.030" v="56" actId="2696"/>
        <pc:sldMkLst>
          <pc:docMk/>
          <pc:sldMk cId="1513109234" sldId="45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8/28/2019 3:13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8/28/2019 3:13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853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8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6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55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287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105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12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627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76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85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115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8/28/2019 3:13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80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9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8/28/2019 3:13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8/28/2019 3:13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32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8/28/2019 3:13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9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496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293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26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864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062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60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574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90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953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22774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3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5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87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70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79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6468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187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36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089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4001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601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87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0354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4692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6214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434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98868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4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30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9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892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674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83265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33233846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8200860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459794" y="5926513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632256" y="593231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9125252" y="5913553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75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022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977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48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2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6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  <p:sldLayoutId id="2147484763" r:id="rId12"/>
    <p:sldLayoutId id="2147484764" r:id="rId13"/>
    <p:sldLayoutId id="2147484765" r:id="rId14"/>
    <p:sldLayoutId id="2147484766" r:id="rId15"/>
    <p:sldLayoutId id="2147484767" r:id="rId16"/>
    <p:sldLayoutId id="2147484768" r:id="rId17"/>
    <p:sldLayoutId id="2147484769" r:id="rId18"/>
    <p:sldLayoutId id="214748477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0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34" Type="http://schemas.openxmlformats.org/officeDocument/2006/relationships/image" Target="../media/image48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22.svg"/><Relationship Id="rId32" Type="http://schemas.openxmlformats.org/officeDocument/2006/relationships/image" Target="../media/image46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20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8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65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4.svg"/><Relationship Id="rId11" Type="http://schemas.openxmlformats.org/officeDocument/2006/relationships/image" Target="../media/image64.png"/><Relationship Id="rId5" Type="http://schemas.openxmlformats.org/officeDocument/2006/relationships/image" Target="../media/image83.png"/><Relationship Id="rId15" Type="http://schemas.openxmlformats.org/officeDocument/2006/relationships/image" Target="../media/image89.png"/><Relationship Id="rId10" Type="http://schemas.openxmlformats.org/officeDocument/2006/relationships/image" Target="../media/image63.svg"/><Relationship Id="rId4" Type="http://schemas.openxmlformats.org/officeDocument/2006/relationships/image" Target="../media/image82.svg"/><Relationship Id="rId9" Type="http://schemas.openxmlformats.org/officeDocument/2006/relationships/image" Target="../media/image62.png"/><Relationship Id="rId1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6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9.jpeg"/><Relationship Id="rId5" Type="http://schemas.openxmlformats.org/officeDocument/2006/relationships/image" Target="../media/image16.jpeg"/><Relationship Id="rId4" Type="http://schemas.openxmlformats.org/officeDocument/2006/relationships/image" Target="../media/image98.jpeg"/><Relationship Id="rId9" Type="http://schemas.openxmlformats.org/officeDocument/2006/relationships/image" Target="../media/image10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9.png"/><Relationship Id="rId18" Type="http://schemas.openxmlformats.org/officeDocument/2006/relationships/image" Target="../media/image108.png"/><Relationship Id="rId26" Type="http://schemas.openxmlformats.org/officeDocument/2006/relationships/image" Target="../media/image90.png"/><Relationship Id="rId3" Type="http://schemas.openxmlformats.org/officeDocument/2006/relationships/image" Target="../media/image102.png"/><Relationship Id="rId21" Type="http://schemas.openxmlformats.org/officeDocument/2006/relationships/image" Target="../media/image70.png"/><Relationship Id="rId7" Type="http://schemas.openxmlformats.org/officeDocument/2006/relationships/image" Target="../media/image104.png"/><Relationship Id="rId12" Type="http://schemas.openxmlformats.org/officeDocument/2006/relationships/image" Target="../media/image106.png"/><Relationship Id="rId17" Type="http://schemas.openxmlformats.org/officeDocument/2006/relationships/image" Target="../media/image67.png"/><Relationship Id="rId25" Type="http://schemas.openxmlformats.org/officeDocument/2006/relationships/image" Target="../media/image110.png"/><Relationship Id="rId2" Type="http://schemas.openxmlformats.org/officeDocument/2006/relationships/image" Target="../media/image16.jpeg"/><Relationship Id="rId16" Type="http://schemas.openxmlformats.org/officeDocument/2006/relationships/image" Target="../media/image72.png"/><Relationship Id="rId20" Type="http://schemas.openxmlformats.org/officeDocument/2006/relationships/image" Target="../media/image69.png"/><Relationship Id="rId29" Type="http://schemas.openxmlformats.org/officeDocument/2006/relationships/image" Target="../media/image99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2.png"/><Relationship Id="rId11" Type="http://schemas.openxmlformats.org/officeDocument/2006/relationships/image" Target="../media/image105.png"/><Relationship Id="rId24" Type="http://schemas.openxmlformats.org/officeDocument/2006/relationships/image" Target="../media/image87.png"/><Relationship Id="rId32" Type="http://schemas.openxmlformats.org/officeDocument/2006/relationships/image" Target="../media/image101.svg"/><Relationship Id="rId5" Type="http://schemas.openxmlformats.org/officeDocument/2006/relationships/image" Target="../media/image103.png"/><Relationship Id="rId15" Type="http://schemas.openxmlformats.org/officeDocument/2006/relationships/image" Target="../media/image107.png"/><Relationship Id="rId23" Type="http://schemas.openxmlformats.org/officeDocument/2006/relationships/image" Target="../media/image109.png"/><Relationship Id="rId28" Type="http://schemas.openxmlformats.org/officeDocument/2006/relationships/image" Target="../media/image97.png"/><Relationship Id="rId10" Type="http://schemas.openxmlformats.org/officeDocument/2006/relationships/image" Target="../media/image75.png"/><Relationship Id="rId19" Type="http://schemas.openxmlformats.org/officeDocument/2006/relationships/image" Target="../media/image6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88.png"/><Relationship Id="rId14" Type="http://schemas.openxmlformats.org/officeDocument/2006/relationships/image" Target="../media/image66.png"/><Relationship Id="rId22" Type="http://schemas.openxmlformats.org/officeDocument/2006/relationships/image" Target="../media/image71.png"/><Relationship Id="rId27" Type="http://schemas.openxmlformats.org/officeDocument/2006/relationships/image" Target="../media/image91.png"/><Relationship Id="rId30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19.png"/><Relationship Id="rId34" Type="http://schemas.openxmlformats.org/officeDocument/2006/relationships/image" Target="../media/image48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22.svg"/><Relationship Id="rId32" Type="http://schemas.openxmlformats.org/officeDocument/2006/relationships/image" Target="../media/image46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21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20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16.jpeg"/><Relationship Id="rId8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7822641" cy="553998"/>
          </a:xfrm>
        </p:spPr>
        <p:txBody>
          <a:bodyPr/>
          <a:lstStyle/>
          <a:p>
            <a:r>
              <a:rPr lang="en-US" dirty="0"/>
              <a:t>Azure Monitor Overview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E05EA36-24BD-470E-8B2D-7CEA7A917F9F}"/>
              </a:ext>
            </a:extLst>
          </p:cNvPr>
          <p:cNvSpPr txBox="1">
            <a:spLocks/>
          </p:cNvSpPr>
          <p:nvPr/>
        </p:nvSpPr>
        <p:spPr>
          <a:xfrm>
            <a:off x="584200" y="3954518"/>
            <a:ext cx="9144000" cy="4043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55E7-AEEC-AA4F-B6A0-5C7F3AFC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Driven Insights</a:t>
            </a:r>
          </a:p>
        </p:txBody>
      </p:sp>
    </p:spTree>
    <p:extLst>
      <p:ext uri="{BB962C8B-B14F-4D97-AF65-F5344CB8AC3E}">
        <p14:creationId xmlns:p14="http://schemas.microsoft.com/office/powerpoint/2010/main" val="7733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Full Stack Visibility in Resource Groups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94830" y="4199466"/>
            <a:ext cx="4250537" cy="365708"/>
            <a:chOff x="426425" y="2112033"/>
            <a:chExt cx="4167572" cy="3585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681660" cy="2663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Jump to Application Map or VM Map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61377" y="2595907"/>
            <a:ext cx="4081867" cy="365708"/>
            <a:chOff x="426425" y="3666045"/>
            <a:chExt cx="4002193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516282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health state of all resources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038821"/>
            <a:ext cx="4152156" cy="365708"/>
            <a:chOff x="426425" y="4250976"/>
            <a:chExt cx="4071110" cy="3585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6" y="4294455"/>
              <a:ext cx="3585199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into failures or perf issues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428340"/>
            <a:ext cx="4064777" cy="365708"/>
            <a:chOff x="426425" y="4835908"/>
            <a:chExt cx="3985437" cy="3585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See alerts firing across app &amp; infra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5A407-08C6-41B3-9CA6-806C9BA57515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0EDF5D-ADB8-402D-886F-B4F86E8E130F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EB45114-646A-4715-9778-ABBC689FCCBE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B25D40F-D084-4C88-9669-D408DFA5C6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6052" y="2002546"/>
            <a:ext cx="7077481" cy="4026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414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Diagnose E2E issues with Application Insights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312585" y="3799970"/>
            <a:ext cx="4039399" cy="587571"/>
            <a:chOff x="426425" y="2112033"/>
            <a:chExt cx="3960555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Track E2E distributed transactions (including for Python &amp; Go)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96222" y="2014882"/>
            <a:ext cx="4320166" cy="587571"/>
            <a:chOff x="426425" y="3666045"/>
            <a:chExt cx="4235841" cy="5761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4993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apps in .NET, JS, Java, Node.js or any language with OSS SDKs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313312" y="463932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Drill down to code-level with Snapshot Debugging &amp; Profiling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96222" y="2894162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Visualize server/client connections &amp; dependencies with App Map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9C1095-1F95-4F50-9B11-F25A48A7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23" y="2126724"/>
            <a:ext cx="6998563" cy="377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E0ACDB-BDA5-490E-99DE-09C2ADDC38FF}"/>
              </a:ext>
            </a:extLst>
          </p:cNvPr>
          <p:cNvGrpSpPr/>
          <p:nvPr/>
        </p:nvGrpSpPr>
        <p:grpSpPr>
          <a:xfrm>
            <a:off x="296222" y="5466056"/>
            <a:ext cx="4240267" cy="587571"/>
            <a:chOff x="426425" y="4250976"/>
            <a:chExt cx="4157502" cy="57610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A337FF-515D-4BC6-A149-6132B9F056CB}"/>
                </a:ext>
              </a:extLst>
            </p:cNvPr>
            <p:cNvSpPr/>
            <p:nvPr/>
          </p:nvSpPr>
          <p:spPr>
            <a:xfrm>
              <a:off x="912337" y="4294455"/>
              <a:ext cx="3671590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Understand end-user cohorts, behavior &amp; engagement for planning</a:t>
              </a:r>
            </a:p>
          </p:txBody>
        </p:sp>
        <p:sp>
          <p:nvSpPr>
            <p:cNvPr id="39" name="arrow_15" title="Icon of a arrow in a circle pointed right">
              <a:extLst>
                <a:ext uri="{FF2B5EF4-FFF2-40B4-BE49-F238E27FC236}">
                  <a16:creationId xmlns:a16="http://schemas.microsoft.com/office/drawing/2014/main" id="{AC0657A8-5DF3-46F0-A30D-23D7BA3BD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AF7673-2F8E-4CDE-BD32-823D1639F276}"/>
              </a:ext>
            </a:extLst>
          </p:cNvPr>
          <p:cNvSpPr/>
          <p:nvPr/>
        </p:nvSpPr>
        <p:spPr>
          <a:xfrm>
            <a:off x="6688282" y="6253150"/>
            <a:ext cx="5687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BRK3346 (Build the right solution for your business by Continuous DevOps Monitoring and Learning)</a:t>
            </a:r>
          </a:p>
        </p:txBody>
      </p:sp>
    </p:spTree>
    <p:extLst>
      <p:ext uri="{BB962C8B-B14F-4D97-AF65-F5344CB8AC3E}">
        <p14:creationId xmlns:p14="http://schemas.microsoft.com/office/powerpoint/2010/main" val="461061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Rich Insights for Virtual Machines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95557" y="4896060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Visualize service dependencies &amp; connection failures in Maps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590959"/>
            <a:ext cx="4355678" cy="365708"/>
            <a:chOff x="426425" y="3666045"/>
            <a:chExt cx="4270659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84748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single VMs or at scale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68321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Onboard at scale using PowerShell or Azure Policy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4030794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Troubleshoot perf issues like CPU, memory, disk, and network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5A407-08C6-41B3-9CA6-806C9BA57515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0EDF5D-ADB8-402D-886F-B4F86E8E130F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EB45114-646A-4715-9778-ABBC689FCCBE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009AFAB-DBA0-42DC-8D5B-D17F839413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2681" y="1700767"/>
            <a:ext cx="6915405" cy="441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DA9077-0770-4A50-A1C3-8E9F6EF2ED58}"/>
              </a:ext>
            </a:extLst>
          </p:cNvPr>
          <p:cNvGrpSpPr/>
          <p:nvPr/>
        </p:nvGrpSpPr>
        <p:grpSpPr>
          <a:xfrm>
            <a:off x="295557" y="3243641"/>
            <a:ext cx="4064777" cy="587570"/>
            <a:chOff x="426425" y="4835908"/>
            <a:chExt cx="3985437" cy="5761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AA9846-21CE-4BCF-B028-C66D4114ADEB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Identify &amp; isolate host-level or guest-level health problems</a:t>
              </a:r>
            </a:p>
          </p:txBody>
        </p:sp>
        <p:sp>
          <p:nvSpPr>
            <p:cNvPr id="34" name="arrow_15" title="Icon of a arrow in a circle pointed right">
              <a:extLst>
                <a:ext uri="{FF2B5EF4-FFF2-40B4-BE49-F238E27FC236}">
                  <a16:creationId xmlns:a16="http://schemas.microsoft.com/office/drawing/2014/main" id="{9AFCBFB7-4D78-4517-8DC2-36E36AC9E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D998E7-2318-4EFB-AC35-ADB21E8CD4E7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08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Drill down into AKS Containers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322190" y="4629730"/>
            <a:ext cx="4039399" cy="587571"/>
            <a:chOff x="426425" y="2112033"/>
            <a:chExt cx="3960555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Understand cluster capacity needs  under average or heaviest loads 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305100" y="2112045"/>
            <a:ext cx="4355678" cy="587570"/>
            <a:chOff x="426425" y="3666045"/>
            <a:chExt cx="4270659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78474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multi-cluster health &amp; node/pod status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322190" y="5416883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containers on demand in AKS with virtual nodes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NEW!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305100" y="3764464"/>
            <a:ext cx="4064777" cy="587570"/>
            <a:chOff x="426425" y="4835908"/>
            <a:chExt cx="3985437" cy="576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Analyze Kubernetes event &amp; container logs for troubleshooting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DA9077-0770-4A50-A1C3-8E9F6EF2ED58}"/>
              </a:ext>
            </a:extLst>
          </p:cNvPr>
          <p:cNvGrpSpPr/>
          <p:nvPr/>
        </p:nvGrpSpPr>
        <p:grpSpPr>
          <a:xfrm>
            <a:off x="322190" y="2977311"/>
            <a:ext cx="4064777" cy="587570"/>
            <a:chOff x="426425" y="4835908"/>
            <a:chExt cx="3985437" cy="5761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AA9846-21CE-4BCF-B028-C66D4114ADEB}"/>
                </a:ext>
              </a:extLst>
            </p:cNvPr>
            <p:cNvSpPr/>
            <p:nvPr/>
          </p:nvSpPr>
          <p:spPr>
            <a:xfrm>
              <a:off x="912337" y="4879387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View overall perf across nodes, controllers and containers</a:t>
              </a:r>
            </a:p>
          </p:txBody>
        </p:sp>
        <p:sp>
          <p:nvSpPr>
            <p:cNvPr id="34" name="arrow_15" title="Icon of a arrow in a circle pointed right">
              <a:extLst>
                <a:ext uri="{FF2B5EF4-FFF2-40B4-BE49-F238E27FC236}">
                  <a16:creationId xmlns:a16="http://schemas.microsoft.com/office/drawing/2014/main" id="{9AFCBFB7-4D78-4517-8DC2-36E36AC9E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CE5B5AE-AAC4-4A82-8E15-AC61BB29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88" y="1667071"/>
            <a:ext cx="7092398" cy="428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33F796-699F-48B1-A605-D4853818EB24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48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Monitor Network Health &amp; Traffic</a:t>
            </a: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 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6119" y="4122260"/>
            <a:ext cx="4049742" cy="543225"/>
            <a:chOff x="426425" y="2094704"/>
            <a:chExt cx="3970696" cy="5326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22478" y="2094704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ExpressRoute connectivity to virtual networks and O365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6119" y="2284097"/>
            <a:ext cx="4081867" cy="543225"/>
            <a:chOff x="426425" y="3666045"/>
            <a:chExt cx="4002193" cy="5326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666045"/>
              <a:ext cx="3516282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Secure and audit your network with Network Watcher Traffic Analytics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76119" y="5033063"/>
            <a:ext cx="4064777" cy="587571"/>
            <a:chOff x="426425" y="4250976"/>
            <a:chExt cx="3985437" cy="576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Monitor connectivity to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LoB</a:t>
              </a: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 apps with Service Connectivity Monitor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6119" y="3187393"/>
            <a:ext cx="4366901" cy="543226"/>
            <a:chOff x="426425" y="4795011"/>
            <a:chExt cx="4281664" cy="53262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0034" y="4795011"/>
              <a:ext cx="379805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Discover and monitor ExpressRoute circuits, across subscriptions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0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E3BEDE2-56E8-4213-9029-EA830383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92" y="2099193"/>
            <a:ext cx="7192694" cy="363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network watcher logo">
            <a:extLst>
              <a:ext uri="{FF2B5EF4-FFF2-40B4-BE49-F238E27FC236}">
                <a16:creationId xmlns:a16="http://schemas.microsoft.com/office/drawing/2014/main" id="{707E5C29-F88B-4620-8281-13CE8BA5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514" y="301487"/>
            <a:ext cx="1045551" cy="10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F6441-55CD-4279-93F8-FB7ADCAFA2F4}"/>
              </a:ext>
            </a:extLst>
          </p:cNvPr>
          <p:cNvSpPr txBox="1"/>
          <p:nvPr/>
        </p:nvSpPr>
        <p:spPr>
          <a:xfrm>
            <a:off x="6771410" y="6521516"/>
            <a:ext cx="53145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BRK3298 (Monitoring your networks in Azure) </a:t>
            </a:r>
          </a:p>
        </p:txBody>
      </p:sp>
    </p:spTree>
    <p:extLst>
      <p:ext uri="{BB962C8B-B14F-4D97-AF65-F5344CB8AC3E}">
        <p14:creationId xmlns:p14="http://schemas.microsoft.com/office/powerpoint/2010/main" val="276262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Advanced Queries with Log 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24736" y="4081150"/>
            <a:ext cx="4234953" cy="587571"/>
            <a:chOff x="426425" y="2112033"/>
            <a:chExt cx="4152292" cy="57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6" y="2155512"/>
              <a:ext cx="3666381" cy="53262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Run queries for investigations, statistics &amp; root cause/trend analyses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24736" y="2256832"/>
            <a:ext cx="4169247" cy="587570"/>
            <a:chOff x="426425" y="3666045"/>
            <a:chExt cx="4087867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601956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Log Analytics advanced query experience now in Azure Portal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24736" y="5042345"/>
            <a:ext cx="4152158" cy="587570"/>
            <a:chOff x="426425" y="4250976"/>
            <a:chExt cx="4071112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585200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Utilize ML algorithms for clustering and anomaly detection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24736" y="3173681"/>
            <a:ext cx="4169247" cy="587571"/>
            <a:chOff x="426425" y="4835908"/>
            <a:chExt cx="4087868" cy="5761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7"/>
              <a:ext cx="3601956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Central Analytics Platform across Monitoring, Management, Security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DEB53-F008-47D6-8CB0-543597FB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4" y="1727119"/>
            <a:ext cx="7200191" cy="436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948166-5E45-42A0-BC04-945B3EF4711B}"/>
              </a:ext>
            </a:extLst>
          </p:cNvPr>
          <p:cNvSpPr txBox="1"/>
          <p:nvPr/>
        </p:nvSpPr>
        <p:spPr>
          <a:xfrm>
            <a:off x="7015212" y="6331395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BRK3354 (Monitor your infrastructure and analyze operational logs at scale with Azure Monitor)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82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</p:spTree>
    <p:extLst>
      <p:ext uri="{BB962C8B-B14F-4D97-AF65-F5344CB8AC3E}">
        <p14:creationId xmlns:p14="http://schemas.microsoft.com/office/powerpoint/2010/main" val="261129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78AAD4-EAF0-4E74-BC26-17B725E8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What’s New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82A7B-5E65-46C7-924D-63F39E3C9C1A}"/>
              </a:ext>
            </a:extLst>
          </p:cNvPr>
          <p:cNvSpPr/>
          <p:nvPr/>
        </p:nvSpPr>
        <p:spPr bwMode="auto">
          <a:xfrm>
            <a:off x="439516" y="2386243"/>
            <a:ext cx="3596674" cy="3925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One Metrics. One Logs. One Alerts.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 Analytics query experience integrated into Azure Portal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Integration into native Azure resource blades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Configure Azure AD to send audit &amp; sign-up logs to Azure Monitor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Ability to send Custom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30A66-FB32-4028-816C-106DA2ACD4D3}"/>
              </a:ext>
            </a:extLst>
          </p:cNvPr>
          <p:cNvSpPr/>
          <p:nvPr/>
        </p:nvSpPr>
        <p:spPr bwMode="auto">
          <a:xfrm>
            <a:off x="4442102" y="2386244"/>
            <a:ext cx="3596674" cy="3925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93247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 for resource groups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 for VMs (health, performance, and maps)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Multi-cluster health rollup view for AKS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Distributed Tracing for Python/Go in addition to .NET, Java &amp; Node.js apps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Java Local Forwarder, Micrometer &amp; Spring Boot support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84DA0-4E19-424E-9FF2-DDFB86F39305}"/>
              </a:ext>
            </a:extLst>
          </p:cNvPr>
          <p:cNvSpPr/>
          <p:nvPr/>
        </p:nvSpPr>
        <p:spPr bwMode="auto">
          <a:xfrm>
            <a:off x="8427307" y="2386244"/>
            <a:ext cx="3325178" cy="392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196" tIns="186494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Onboard VMs at scale via Azure Policy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Secured monitoring inside Virtual Networks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Store logs in firewall restricted secured storage accounts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ER and store NSG flow logs across subscriptions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D5F41-B3D8-42B1-87C2-42F3EC3015DF}"/>
              </a:ext>
            </a:extLst>
          </p:cNvPr>
          <p:cNvCxnSpPr/>
          <p:nvPr/>
        </p:nvCxnSpPr>
        <p:spPr>
          <a:xfrm>
            <a:off x="456897" y="2386242"/>
            <a:ext cx="3596675" cy="0"/>
          </a:xfrm>
          <a:prstGeom prst="line">
            <a:avLst/>
          </a:prstGeom>
          <a:ln w="762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FE0F2-AED2-49CA-A482-B9E705A404E3}"/>
              </a:ext>
            </a:extLst>
          </p:cNvPr>
          <p:cNvCxnSpPr/>
          <p:nvPr/>
        </p:nvCxnSpPr>
        <p:spPr>
          <a:xfrm>
            <a:off x="4442101" y="2386242"/>
            <a:ext cx="3596675" cy="0"/>
          </a:xfrm>
          <a:prstGeom prst="line">
            <a:avLst/>
          </a:prstGeom>
          <a:ln w="762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3738DA-B5E5-4D19-8AD4-8840E79C6122}"/>
              </a:ext>
            </a:extLst>
          </p:cNvPr>
          <p:cNvCxnSpPr>
            <a:cxnSpLocks/>
          </p:cNvCxnSpPr>
          <p:nvPr/>
        </p:nvCxnSpPr>
        <p:spPr>
          <a:xfrm>
            <a:off x="8427305" y="2386242"/>
            <a:ext cx="3325180" cy="0"/>
          </a:xfrm>
          <a:prstGeom prst="line">
            <a:avLst/>
          </a:prstGeom>
          <a:ln w="762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59D2-8D11-42F9-B21E-C70253C83ED7}"/>
              </a:ext>
            </a:extLst>
          </p:cNvPr>
          <p:cNvSpPr/>
          <p:nvPr/>
        </p:nvSpPr>
        <p:spPr>
          <a:xfrm>
            <a:off x="8427305" y="1931508"/>
            <a:ext cx="1878049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Scale &amp;Security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4301CA-BF56-4B08-925F-1FBEA54C52A6}"/>
              </a:ext>
            </a:extLst>
          </p:cNvPr>
          <p:cNvSpPr/>
          <p:nvPr/>
        </p:nvSpPr>
        <p:spPr>
          <a:xfrm>
            <a:off x="4442102" y="1931508"/>
            <a:ext cx="2401975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Driven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C5290-756F-436D-88DE-E3F1FFEC9603}"/>
              </a:ext>
            </a:extLst>
          </p:cNvPr>
          <p:cNvSpPr/>
          <p:nvPr/>
        </p:nvSpPr>
        <p:spPr>
          <a:xfrm>
            <a:off x="456898" y="1931508"/>
            <a:ext cx="2291817" cy="374846"/>
          </a:xfrm>
          <a:prstGeom prst="rect">
            <a:avLst/>
          </a:prstGeom>
        </p:spPr>
        <p:txBody>
          <a:bodyPr wrap="none" lIns="149196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Unified Monitoring</a:t>
            </a:r>
          </a:p>
        </p:txBody>
      </p:sp>
      <p:pic>
        <p:nvPicPr>
          <p:cNvPr id="17" name="Picture 4" descr="Azure Monitor">
            <a:extLst>
              <a:ext uri="{FF2B5EF4-FFF2-40B4-BE49-F238E27FC236}">
                <a16:creationId xmlns:a16="http://schemas.microsoft.com/office/drawing/2014/main" id="{BD60AD76-7ABB-4C39-BBE0-CB0EAD7D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693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E7-2028-3B42-9A46-9E8E4F1A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Integrations</a:t>
            </a:r>
          </a:p>
        </p:txBody>
      </p:sp>
    </p:spTree>
    <p:extLst>
      <p:ext uri="{BB962C8B-B14F-4D97-AF65-F5344CB8AC3E}">
        <p14:creationId xmlns:p14="http://schemas.microsoft.com/office/powerpoint/2010/main" val="6702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97EC60-80F1-4DCE-AE2E-99516A7F6D6D}"/>
              </a:ext>
            </a:extLst>
          </p:cNvPr>
          <p:cNvSpPr txBox="1"/>
          <p:nvPr/>
        </p:nvSpPr>
        <p:spPr>
          <a:xfrm>
            <a:off x="713709" y="1357172"/>
            <a:ext cx="10272248" cy="376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13:00-13:10: Kickoff &amp; Introductions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13:10-13:25: Setup Platform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13:25-13:30: Monitoring Platform Overview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13:30-14:10: Config Monitoring Solution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14:10-14:20: Setup Data Platform 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14:20-14:50: Break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14:50-15:00: Data Platform Monitoring Overview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</a:rPr>
              <a:t>15:00-16:30: Config and Monitoring Data Platform</a:t>
            </a:r>
          </a:p>
          <a:p>
            <a:pPr marL="285750" lvl="0" indent="-285750" defTabSz="89630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Segoe UI Semibold"/>
              </a:rPr>
              <a:t>16:30: </a:t>
            </a:r>
            <a:r>
              <a:rPr lang="en-US" dirty="0">
                <a:solidFill>
                  <a:srgbClr val="000000"/>
                </a:solidFill>
                <a:latin typeface="Segoe UI Semibold"/>
              </a:rPr>
              <a:t>Drinks (Petition)</a:t>
            </a:r>
          </a:p>
        </p:txBody>
      </p:sp>
    </p:spTree>
    <p:extLst>
      <p:ext uri="{BB962C8B-B14F-4D97-AF65-F5344CB8AC3E}">
        <p14:creationId xmlns:p14="http://schemas.microsoft.com/office/powerpoint/2010/main" val="3560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Unified </a:t>
            </a:r>
            <a:br>
              <a:rPr lang="en-US"/>
            </a:br>
            <a:r>
              <a:rPr lang="en-US"/>
              <a:t>Monitoring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697F8B-A08C-4E88-8021-C7253F2A344C}"/>
              </a:ext>
            </a:extLst>
          </p:cNvPr>
          <p:cNvGrpSpPr/>
          <p:nvPr/>
        </p:nvGrpSpPr>
        <p:grpSpPr>
          <a:xfrm>
            <a:off x="545307" y="322404"/>
            <a:ext cx="11227619" cy="6213192"/>
            <a:chOff x="545307" y="162610"/>
            <a:chExt cx="11227619" cy="621319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E365318-4570-4B31-B821-73CD4E6935D5}"/>
                </a:ext>
              </a:extLst>
            </p:cNvPr>
            <p:cNvSpPr/>
            <p:nvPr/>
          </p:nvSpPr>
          <p:spPr bwMode="auto">
            <a:xfrm>
              <a:off x="3481266" y="482199"/>
              <a:ext cx="8291660" cy="5893603"/>
            </a:xfrm>
            <a:prstGeom prst="roundRect">
              <a:avLst>
                <a:gd name="adj" fmla="val 1624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47190C-79D3-4AC3-A312-FE5A472473DA}"/>
                </a:ext>
              </a:extLst>
            </p:cNvPr>
            <p:cNvSpPr/>
            <p:nvPr/>
          </p:nvSpPr>
          <p:spPr bwMode="auto">
            <a:xfrm>
              <a:off x="3395678" y="3287301"/>
              <a:ext cx="171176" cy="14423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8A923ADC-B956-4291-8127-9BDDD1224177}"/>
                </a:ext>
              </a:extLst>
            </p:cNvPr>
            <p:cNvSpPr/>
            <p:nvPr/>
          </p:nvSpPr>
          <p:spPr bwMode="auto">
            <a:xfrm>
              <a:off x="7262157" y="5170346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1ABF465-BC3E-4C13-A5E0-9245908A5B11}"/>
                </a:ext>
              </a:extLst>
            </p:cNvPr>
            <p:cNvSpPr/>
            <p:nvPr/>
          </p:nvSpPr>
          <p:spPr bwMode="auto">
            <a:xfrm>
              <a:off x="7262157" y="2931262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8B698C-8F14-4698-A6DC-CB91A78690DB}"/>
                </a:ext>
              </a:extLst>
            </p:cNvPr>
            <p:cNvSpPr/>
            <p:nvPr/>
          </p:nvSpPr>
          <p:spPr bwMode="auto">
            <a:xfrm>
              <a:off x="7262157" y="4050804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6DE21E-5D0B-4DBF-B119-4F914C2F9DA0}"/>
                </a:ext>
              </a:extLst>
            </p:cNvPr>
            <p:cNvSpPr/>
            <p:nvPr/>
          </p:nvSpPr>
          <p:spPr bwMode="auto">
            <a:xfrm>
              <a:off x="7262157" y="1811720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1BB2C4-8B09-49B7-8187-4DCC5A7AE764}"/>
                </a:ext>
              </a:extLst>
            </p:cNvPr>
            <p:cNvGrpSpPr/>
            <p:nvPr/>
          </p:nvGrpSpPr>
          <p:grpSpPr>
            <a:xfrm>
              <a:off x="3957211" y="1952142"/>
              <a:ext cx="1576562" cy="2817113"/>
              <a:chOff x="3957211" y="1952142"/>
              <a:chExt cx="1576562" cy="2817113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FBFD77E-D803-48CB-86E1-797BB432DB08}"/>
                  </a:ext>
                </a:extLst>
              </p:cNvPr>
              <p:cNvSpPr/>
              <p:nvPr/>
            </p:nvSpPr>
            <p:spPr bwMode="auto">
              <a:xfrm>
                <a:off x="3957211" y="1952142"/>
                <a:ext cx="1576562" cy="2817113"/>
              </a:xfrm>
              <a:prstGeom prst="roundRect">
                <a:avLst>
                  <a:gd name="adj" fmla="val 542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D9F3120-5874-41B7-9ADC-31D7F0D21126}"/>
                  </a:ext>
                </a:extLst>
              </p:cNvPr>
              <p:cNvSpPr txBox="1"/>
              <p:nvPr/>
            </p:nvSpPr>
            <p:spPr>
              <a:xfrm>
                <a:off x="4401964" y="2422669"/>
                <a:ext cx="687056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216" name="Cylinder 215">
                <a:extLst>
                  <a:ext uri="{FF2B5EF4-FFF2-40B4-BE49-F238E27FC236}">
                    <a16:creationId xmlns:a16="http://schemas.microsoft.com/office/drawing/2014/main" id="{7A410D27-2344-4931-B1A9-EFE7DF01016B}"/>
                  </a:ext>
                </a:extLst>
              </p:cNvPr>
              <p:cNvSpPr/>
              <p:nvPr/>
            </p:nvSpPr>
            <p:spPr bwMode="auto">
              <a:xfrm>
                <a:off x="4385324" y="224682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711C8FD-EF60-4C8A-BA74-38657D4A335E}"/>
                  </a:ext>
                </a:extLst>
              </p:cNvPr>
              <p:cNvSpPr/>
              <p:nvPr/>
            </p:nvSpPr>
            <p:spPr bwMode="auto">
              <a:xfrm>
                <a:off x="4824260" y="2766637"/>
                <a:ext cx="296581" cy="2915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BF26141D-5E88-4C07-ABBF-8C647688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7646" y="2660755"/>
                <a:ext cx="462836" cy="462836"/>
              </a:xfrm>
              <a:prstGeom prst="rect">
                <a:avLst/>
              </a:prstGeom>
              <a:effectLst/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D53698A-7E32-48E4-B430-2BB6B95B2C88}"/>
                  </a:ext>
                </a:extLst>
              </p:cNvPr>
              <p:cNvSpPr txBox="1"/>
              <p:nvPr/>
            </p:nvSpPr>
            <p:spPr>
              <a:xfrm>
                <a:off x="4495467" y="3604810"/>
                <a:ext cx="500049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212" name="Cylinder 211">
                <a:extLst>
                  <a:ext uri="{FF2B5EF4-FFF2-40B4-BE49-F238E27FC236}">
                    <a16:creationId xmlns:a16="http://schemas.microsoft.com/office/drawing/2014/main" id="{C38B43B7-A83A-49D8-B095-1BE0646B2D31}"/>
                  </a:ext>
                </a:extLst>
              </p:cNvPr>
              <p:cNvSpPr/>
              <p:nvPr/>
            </p:nvSpPr>
            <p:spPr bwMode="auto">
              <a:xfrm>
                <a:off x="4385324" y="343659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0A61812-E30A-4530-9B9E-AD64964C47F2}"/>
                  </a:ext>
                </a:extLst>
              </p:cNvPr>
              <p:cNvSpPr/>
              <p:nvPr/>
            </p:nvSpPr>
            <p:spPr bwMode="auto">
              <a:xfrm>
                <a:off x="4818285" y="3834117"/>
                <a:ext cx="450260" cy="4628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19A20266-3935-4831-B6F4-A13D1EB3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631" y="3786131"/>
                <a:ext cx="521839" cy="521839"/>
              </a:xfrm>
              <a:prstGeom prst="rect">
                <a:avLst/>
              </a:prstGeom>
              <a:effectLst/>
            </p:spPr>
          </p:pic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FA73AAB-823D-4BC6-A4CC-508E40849264}"/>
                </a:ext>
              </a:extLst>
            </p:cNvPr>
            <p:cNvSpPr/>
            <p:nvPr/>
          </p:nvSpPr>
          <p:spPr bwMode="auto">
            <a:xfrm>
              <a:off x="7262157" y="692178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05C82CD-FEBF-4395-8296-F81DCA63EFBB}"/>
                </a:ext>
              </a:extLst>
            </p:cNvPr>
            <p:cNvGrpSpPr/>
            <p:nvPr/>
          </p:nvGrpSpPr>
          <p:grpSpPr>
            <a:xfrm>
              <a:off x="7672808" y="816417"/>
              <a:ext cx="986067" cy="732492"/>
              <a:chOff x="7595189" y="412152"/>
              <a:chExt cx="1005840" cy="747180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B272C3CA-62D1-4B52-8636-34D0F5D2D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06422" y="412152"/>
                <a:ext cx="383374" cy="38337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8282856-B075-4C63-A906-9462E484E559}"/>
                  </a:ext>
                </a:extLst>
              </p:cNvPr>
              <p:cNvSpPr txBox="1"/>
              <p:nvPr/>
            </p:nvSpPr>
            <p:spPr>
              <a:xfrm>
                <a:off x="7595189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 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DBC83B-08A0-4B88-8617-CC32686C72DA}"/>
                </a:ext>
              </a:extLst>
            </p:cNvPr>
            <p:cNvGrpSpPr/>
            <p:nvPr/>
          </p:nvGrpSpPr>
          <p:grpSpPr>
            <a:xfrm>
              <a:off x="8658892" y="773393"/>
              <a:ext cx="986067" cy="775516"/>
              <a:chOff x="8601046" y="368265"/>
              <a:chExt cx="1005840" cy="791067"/>
            </a:xfrm>
          </p:grpSpPr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C088F19-32D8-4F45-AF6D-3F06B575F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8392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063F77F-7559-4C24-9732-FCE0F0CAEB1D}"/>
                  </a:ext>
                </a:extLst>
              </p:cNvPr>
              <p:cNvSpPr txBox="1"/>
              <p:nvPr/>
            </p:nvSpPr>
            <p:spPr>
              <a:xfrm>
                <a:off x="8601046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745517-D791-48AA-8ED6-C3A64897BAE7}"/>
                </a:ext>
              </a:extLst>
            </p:cNvPr>
            <p:cNvGrpSpPr/>
            <p:nvPr/>
          </p:nvGrpSpPr>
          <p:grpSpPr>
            <a:xfrm>
              <a:off x="9644976" y="773393"/>
              <a:ext cx="791765" cy="775516"/>
              <a:chOff x="9606903" y="368265"/>
              <a:chExt cx="807642" cy="791067"/>
            </a:xfrm>
          </p:grpSpPr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27786AC2-BDEB-4369-9B2F-EA44183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75150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921616-595A-4B83-AD1A-DB45265C2D95}"/>
                  </a:ext>
                </a:extLst>
              </p:cNvPr>
              <p:cNvSpPr txBox="1"/>
              <p:nvPr/>
            </p:nvSpPr>
            <p:spPr>
              <a:xfrm>
                <a:off x="9606903" y="808467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AF6E16F-588B-4269-830A-05A7C2FEA38C}"/>
                </a:ext>
              </a:extLst>
            </p:cNvPr>
            <p:cNvGrpSpPr/>
            <p:nvPr/>
          </p:nvGrpSpPr>
          <p:grpSpPr>
            <a:xfrm>
              <a:off x="10436757" y="773393"/>
              <a:ext cx="986067" cy="938449"/>
              <a:chOff x="10414561" y="368265"/>
              <a:chExt cx="1005840" cy="957267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1844193D-4BBC-458E-8CEF-6D259364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81907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FCA7163-D0F5-4A52-99D9-9384D248F60C}"/>
                  </a:ext>
                </a:extLst>
              </p:cNvPr>
              <p:cNvSpPr txBox="1"/>
              <p:nvPr/>
            </p:nvSpPr>
            <p:spPr>
              <a:xfrm>
                <a:off x="10414561" y="808467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Monitoring Solutions</a:t>
                </a: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BD43A2-BE40-4940-8826-FD74027258D3}"/>
                </a:ext>
              </a:extLst>
            </p:cNvPr>
            <p:cNvSpPr txBox="1"/>
            <p:nvPr/>
          </p:nvSpPr>
          <p:spPr>
            <a:xfrm>
              <a:off x="6893440" y="1046552"/>
              <a:ext cx="711258" cy="28060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Insights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C922D05-41A9-40A2-9208-17768612FEA2}"/>
                </a:ext>
              </a:extLst>
            </p:cNvPr>
            <p:cNvGrpSpPr/>
            <p:nvPr/>
          </p:nvGrpSpPr>
          <p:grpSpPr>
            <a:xfrm>
              <a:off x="6893440" y="1918891"/>
              <a:ext cx="4529384" cy="804446"/>
              <a:chOff x="7031667" y="1956872"/>
              <a:chExt cx="4620208" cy="820577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3F88CBB-B2C7-48F9-80AB-69DF7E4EB1C1}"/>
                  </a:ext>
                </a:extLst>
              </p:cNvPr>
              <p:cNvGrpSpPr/>
              <p:nvPr/>
            </p:nvGrpSpPr>
            <p:grpSpPr>
              <a:xfrm>
                <a:off x="7826663" y="1956872"/>
                <a:ext cx="1005840" cy="820577"/>
                <a:chOff x="7800981" y="1749888"/>
                <a:chExt cx="1005840" cy="820577"/>
              </a:xfrm>
            </p:grpSpPr>
            <p:pic>
              <p:nvPicPr>
                <p:cNvPr id="197" name="Graphic 196">
                  <a:extLst>
                    <a:ext uri="{FF2B5EF4-FFF2-40B4-BE49-F238E27FC236}">
                      <a16:creationId xmlns:a16="http://schemas.microsoft.com/office/drawing/2014/main" id="{BCE00207-C53C-461E-8D8B-CFC8CC26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8327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0C63D1B-AA04-4B78-A233-54AB5CAD38BD}"/>
                    </a:ext>
                  </a:extLst>
                </p:cNvPr>
                <p:cNvSpPr txBox="1"/>
                <p:nvPr/>
              </p:nvSpPr>
              <p:spPr>
                <a:xfrm>
                  <a:off x="7800981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Dashboards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48F44B5-498A-44BC-BA59-A7549E51FD9D}"/>
                  </a:ext>
                </a:extLst>
              </p:cNvPr>
              <p:cNvGrpSpPr/>
              <p:nvPr/>
            </p:nvGrpSpPr>
            <p:grpSpPr>
              <a:xfrm>
                <a:off x="8832520" y="1956872"/>
                <a:ext cx="1005840" cy="820577"/>
                <a:chOff x="8591257" y="1749888"/>
                <a:chExt cx="1005840" cy="820577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5BE715F2-4A5B-4315-AB1E-11D0F2FCB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603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B4BF4B8-9B31-4EFB-809C-31F9FCBFF16D}"/>
                    </a:ext>
                  </a:extLst>
                </p:cNvPr>
                <p:cNvSpPr txBox="1"/>
                <p:nvPr/>
              </p:nvSpPr>
              <p:spPr>
                <a:xfrm>
                  <a:off x="8591257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Views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5A5FB9E-52B6-4775-84D9-09CDB193BEB8}"/>
                  </a:ext>
                </a:extLst>
              </p:cNvPr>
              <p:cNvGrpSpPr/>
              <p:nvPr/>
            </p:nvGrpSpPr>
            <p:grpSpPr>
              <a:xfrm>
                <a:off x="9838377" y="1956872"/>
                <a:ext cx="807642" cy="820577"/>
                <a:chOff x="9497397" y="1749888"/>
                <a:chExt cx="807642" cy="820577"/>
              </a:xfrm>
            </p:grpSpPr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2BC22E2E-FB74-4BCA-A782-5A6FD6CDD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644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80A5F75-0D03-4507-8FB8-E8A8733C8670}"/>
                    </a:ext>
                  </a:extLst>
                </p:cNvPr>
                <p:cNvSpPr txBox="1"/>
                <p:nvPr/>
              </p:nvSpPr>
              <p:spPr>
                <a:xfrm>
                  <a:off x="9497397" y="2219600"/>
                  <a:ext cx="807642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Power BI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5275D87-1344-40A3-AD6B-C25191274848}"/>
                  </a:ext>
                </a:extLst>
              </p:cNvPr>
              <p:cNvGrpSpPr/>
              <p:nvPr/>
            </p:nvGrpSpPr>
            <p:grpSpPr>
              <a:xfrm>
                <a:off x="10646035" y="1956872"/>
                <a:ext cx="1005840" cy="820577"/>
                <a:chOff x="10325683" y="1749888"/>
                <a:chExt cx="1005840" cy="820577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188D525C-E891-457E-BB92-A4C547B67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3029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411D6FF-9960-4792-85DE-959065ECC868}"/>
                    </a:ext>
                  </a:extLst>
                </p:cNvPr>
                <p:cNvSpPr txBox="1"/>
                <p:nvPr/>
              </p:nvSpPr>
              <p:spPr>
                <a:xfrm>
                  <a:off x="10325683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Workbooks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32CCCCD-84C8-46DE-8E3B-B840B5D17F0C}"/>
                  </a:ext>
                </a:extLst>
              </p:cNvPr>
              <p:cNvSpPr txBox="1"/>
              <p:nvPr/>
            </p:nvSpPr>
            <p:spPr>
              <a:xfrm>
                <a:off x="7031667" y="2199759"/>
                <a:ext cx="800860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Visualize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C35181-8FED-4D45-99B6-21740B8D2220}"/>
                </a:ext>
              </a:extLst>
            </p:cNvPr>
            <p:cNvGrpSpPr/>
            <p:nvPr/>
          </p:nvGrpSpPr>
          <p:grpSpPr>
            <a:xfrm>
              <a:off x="6893440" y="3031176"/>
              <a:ext cx="3839648" cy="787775"/>
              <a:chOff x="7031667" y="3091461"/>
              <a:chExt cx="3916641" cy="8035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9A6DED-0F1A-4460-A1FF-58AEBC6CB22B}"/>
                  </a:ext>
                </a:extLst>
              </p:cNvPr>
              <p:cNvGrpSpPr/>
              <p:nvPr/>
            </p:nvGrpSpPr>
            <p:grpSpPr>
              <a:xfrm>
                <a:off x="8227358" y="3091461"/>
                <a:ext cx="1428296" cy="803572"/>
                <a:chOff x="8433984" y="2998661"/>
                <a:chExt cx="1428296" cy="803572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B613084D-A55D-4854-9C21-94986875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557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EA9419-C8D6-4CC2-9769-F87C83945C1B}"/>
                    </a:ext>
                  </a:extLst>
                </p:cNvPr>
                <p:cNvSpPr txBox="1"/>
                <p:nvPr/>
              </p:nvSpPr>
              <p:spPr>
                <a:xfrm>
                  <a:off x="8433984" y="3451368"/>
                  <a:ext cx="1428296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Metrics Explorer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0CB0759-A204-4918-9B57-E2E2BF6DA652}"/>
                  </a:ext>
                </a:extLst>
              </p:cNvPr>
              <p:cNvGrpSpPr/>
              <p:nvPr/>
            </p:nvGrpSpPr>
            <p:grpSpPr>
              <a:xfrm>
                <a:off x="9801454" y="3091461"/>
                <a:ext cx="1146854" cy="803572"/>
                <a:chOff x="9711646" y="2998661"/>
                <a:chExt cx="1146854" cy="803572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FF3B2499-E5A0-4321-9CCE-CF4CE9044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9499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57A9515-F7C5-4915-AF54-D801A396286E}"/>
                    </a:ext>
                  </a:extLst>
                </p:cNvPr>
                <p:cNvSpPr txBox="1"/>
                <p:nvPr/>
              </p:nvSpPr>
              <p:spPr>
                <a:xfrm>
                  <a:off x="9711646" y="3451368"/>
                  <a:ext cx="1146854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 Analytics</a:t>
                  </a:r>
                </a:p>
              </p:txBody>
            </p:sp>
          </p:grp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5DD7B00-9298-40A8-9E33-63C2164BC7A4}"/>
                  </a:ext>
                </a:extLst>
              </p:cNvPr>
              <p:cNvSpPr txBox="1"/>
              <p:nvPr/>
            </p:nvSpPr>
            <p:spPr>
              <a:xfrm>
                <a:off x="7031667" y="3350131"/>
                <a:ext cx="727122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Analyze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FAC11E-FB91-4EF6-AFF8-783F4B7F333F}"/>
                </a:ext>
              </a:extLst>
            </p:cNvPr>
            <p:cNvGrpSpPr/>
            <p:nvPr/>
          </p:nvGrpSpPr>
          <p:grpSpPr>
            <a:xfrm>
              <a:off x="6893440" y="4163630"/>
              <a:ext cx="3723279" cy="774308"/>
              <a:chOff x="7031667" y="4246623"/>
              <a:chExt cx="3797939" cy="78983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21609FA-9789-46C3-8817-3C8B254A007C}"/>
                  </a:ext>
                </a:extLst>
              </p:cNvPr>
              <p:cNvGrpSpPr/>
              <p:nvPr/>
            </p:nvGrpSpPr>
            <p:grpSpPr>
              <a:xfrm>
                <a:off x="8438585" y="4288920"/>
                <a:ext cx="1005840" cy="747537"/>
                <a:chOff x="8571481" y="4442358"/>
                <a:chExt cx="1005840" cy="747537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7D8E274B-8A42-45B9-9E27-23CCCC41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1124" y="4442358"/>
                  <a:ext cx="386554" cy="386554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775F3D-9922-46A5-850B-E9303677DC03}"/>
                    </a:ext>
                  </a:extLst>
                </p:cNvPr>
                <p:cNvSpPr txBox="1"/>
                <p:nvPr/>
              </p:nvSpPr>
              <p:spPr>
                <a:xfrm>
                  <a:off x="8571481" y="483903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Alerts</a:t>
                  </a: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2F3F154-8966-4978-A32F-7085EC40B90C}"/>
                  </a:ext>
                </a:extLst>
              </p:cNvPr>
              <p:cNvGrpSpPr/>
              <p:nvPr/>
            </p:nvGrpSpPr>
            <p:grpSpPr>
              <a:xfrm>
                <a:off x="9920155" y="4246623"/>
                <a:ext cx="909451" cy="789834"/>
                <a:chOff x="9549685" y="4400061"/>
                <a:chExt cx="909451" cy="789834"/>
              </a:xfrm>
            </p:grpSpPr>
            <p:pic>
              <p:nvPicPr>
                <p:cNvPr id="175" name="Graphic 174">
                  <a:extLst>
                    <a:ext uri="{FF2B5EF4-FFF2-40B4-BE49-F238E27FC236}">
                      <a16:creationId xmlns:a16="http://schemas.microsoft.com/office/drawing/2014/main" id="{69386EB0-BDAD-43AD-A7AE-B6CF8EE69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8836" y="44000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67EE85-45F3-485E-8DE0-AC5E690F7478}"/>
                    </a:ext>
                  </a:extLst>
                </p:cNvPr>
                <p:cNvSpPr txBox="1"/>
                <p:nvPr/>
              </p:nvSpPr>
              <p:spPr>
                <a:xfrm>
                  <a:off x="9549685" y="4839030"/>
                  <a:ext cx="909451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Autoscale</a:t>
                  </a:r>
                  <a:endPara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58ECB2-F752-47BE-8153-7B7659D1B030}"/>
                  </a:ext>
                </a:extLst>
              </p:cNvPr>
              <p:cNvSpPr txBox="1"/>
              <p:nvPr/>
            </p:nvSpPr>
            <p:spPr>
              <a:xfrm>
                <a:off x="7031667" y="4491676"/>
                <a:ext cx="799321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Respond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A669597-C4AB-4B8A-A516-30D3DC24F811}"/>
                </a:ext>
              </a:extLst>
            </p:cNvPr>
            <p:cNvGrpSpPr/>
            <p:nvPr/>
          </p:nvGrpSpPr>
          <p:grpSpPr>
            <a:xfrm>
              <a:off x="6893440" y="5234068"/>
              <a:ext cx="4232412" cy="931754"/>
              <a:chOff x="7031667" y="5338525"/>
              <a:chExt cx="4317281" cy="95043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53C838E-D820-4FBA-B993-04CF2C9A2A28}"/>
                  </a:ext>
                </a:extLst>
              </p:cNvPr>
              <p:cNvGrpSpPr/>
              <p:nvPr/>
            </p:nvGrpSpPr>
            <p:grpSpPr>
              <a:xfrm>
                <a:off x="8011892" y="5338525"/>
                <a:ext cx="1005840" cy="784238"/>
                <a:chOff x="8101273" y="5698577"/>
                <a:chExt cx="1005840" cy="78423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55F27E1-B36A-4D6D-9D83-A15C9EFE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8619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6B7F58-C54F-4DD2-9CC5-1E414F18A00B}"/>
                    </a:ext>
                  </a:extLst>
                </p:cNvPr>
                <p:cNvSpPr txBox="1"/>
                <p:nvPr/>
              </p:nvSpPr>
              <p:spPr>
                <a:xfrm>
                  <a:off x="8101273" y="613195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Event Hubs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B4EF8D4-7280-42C3-827A-3320AC86680F}"/>
                  </a:ext>
                </a:extLst>
              </p:cNvPr>
              <p:cNvGrpSpPr/>
              <p:nvPr/>
            </p:nvGrpSpPr>
            <p:grpSpPr>
              <a:xfrm>
                <a:off x="10343108" y="5338525"/>
                <a:ext cx="1005840" cy="950438"/>
                <a:chOff x="9857130" y="5698577"/>
                <a:chExt cx="1005840" cy="950438"/>
              </a:xfrm>
            </p:grpSpPr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266E0238-DB23-49A4-B903-6D913BD9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4476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6BDE176-7C84-47B7-9424-7A873204E109}"/>
                    </a:ext>
                  </a:extLst>
                </p:cNvPr>
                <p:cNvSpPr txBox="1"/>
                <p:nvPr/>
              </p:nvSpPr>
              <p:spPr>
                <a:xfrm>
                  <a:off x="9857130" y="6131950"/>
                  <a:ext cx="1005840" cy="5170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Ingest &amp; Export APIs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2681D19-1A17-4383-BEE1-E605C43CF293}"/>
                  </a:ext>
                </a:extLst>
              </p:cNvPr>
              <p:cNvGrpSpPr/>
              <p:nvPr/>
            </p:nvGrpSpPr>
            <p:grpSpPr>
              <a:xfrm>
                <a:off x="9217316" y="5338525"/>
                <a:ext cx="995659" cy="784238"/>
                <a:chOff x="8945500" y="5698577"/>
                <a:chExt cx="995659" cy="7842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2F485847-11F6-4A55-8557-1D3DC615B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7755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C07CCAC-8727-488A-B779-3964A36D5358}"/>
                    </a:ext>
                  </a:extLst>
                </p:cNvPr>
                <p:cNvSpPr txBox="1"/>
                <p:nvPr/>
              </p:nvSpPr>
              <p:spPr>
                <a:xfrm>
                  <a:off x="8945500" y="6131950"/>
                  <a:ext cx="995659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Logic Apps</a:t>
                  </a: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E666F-8FE9-4E3D-B331-8A49AC9F41F3}"/>
                  </a:ext>
                </a:extLst>
              </p:cNvPr>
              <p:cNvSpPr txBox="1"/>
              <p:nvPr/>
            </p:nvSpPr>
            <p:spPr>
              <a:xfrm>
                <a:off x="7031667" y="5628173"/>
                <a:ext cx="980225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Integrate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483639-1D27-463E-AE3B-4D64AE783592}"/>
                </a:ext>
              </a:extLst>
            </p:cNvPr>
            <p:cNvGrpSpPr/>
            <p:nvPr/>
          </p:nvGrpSpPr>
          <p:grpSpPr>
            <a:xfrm>
              <a:off x="3658900" y="162610"/>
              <a:ext cx="2371601" cy="612571"/>
              <a:chOff x="3658900" y="162610"/>
              <a:chExt cx="2371601" cy="61257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CE2971-D8A7-4A23-83CD-67095B28DD54}"/>
                  </a:ext>
                </a:extLst>
              </p:cNvPr>
              <p:cNvSpPr txBox="1"/>
              <p:nvPr/>
            </p:nvSpPr>
            <p:spPr>
              <a:xfrm>
                <a:off x="4196760" y="287860"/>
                <a:ext cx="1833741" cy="36207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89642" tIns="44821" rIns="89642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Monitor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8CA845C-1240-4463-A001-153780CE4FF1}"/>
                  </a:ext>
                </a:extLst>
              </p:cNvPr>
              <p:cNvSpPr/>
              <p:nvPr/>
            </p:nvSpPr>
            <p:spPr bwMode="auto">
              <a:xfrm>
                <a:off x="3681345" y="187968"/>
                <a:ext cx="567681" cy="567679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7898623E-8E48-4329-A7FD-9C125CFDD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658900" y="162610"/>
                <a:ext cx="612571" cy="612571"/>
              </a:xfrm>
              <a:prstGeom prst="rect">
                <a:avLst/>
              </a:prstGeom>
            </p:spPr>
          </p:pic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3FC59DD-2372-45F0-8C36-C316C82EF1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73" y="3365987"/>
              <a:ext cx="106855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3" name="Right Bracket 132">
              <a:extLst>
                <a:ext uri="{FF2B5EF4-FFF2-40B4-BE49-F238E27FC236}">
                  <a16:creationId xmlns:a16="http://schemas.microsoft.com/office/drawing/2014/main" id="{32FD6C51-6274-41F1-8253-A82773F8B935}"/>
                </a:ext>
              </a:extLst>
            </p:cNvPr>
            <p:cNvSpPr/>
            <p:nvPr/>
          </p:nvSpPr>
          <p:spPr>
            <a:xfrm flipH="1">
              <a:off x="6602329" y="649931"/>
              <a:ext cx="195567" cy="5586126"/>
            </a:xfrm>
            <a:prstGeom prst="rightBracket">
              <a:avLst>
                <a:gd name="adj" fmla="val 8537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3CBDC61-ABCC-49C5-BD45-A405062BB354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3300135" y="3357893"/>
              <a:ext cx="657076" cy="1122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5" name="Right Bracket 134">
              <a:extLst>
                <a:ext uri="{FF2B5EF4-FFF2-40B4-BE49-F238E27FC236}">
                  <a16:creationId xmlns:a16="http://schemas.microsoft.com/office/drawing/2014/main" id="{ADB39A3B-38F4-4984-82D7-A8D3057FD56E}"/>
                </a:ext>
              </a:extLst>
            </p:cNvPr>
            <p:cNvSpPr/>
            <p:nvPr/>
          </p:nvSpPr>
          <p:spPr>
            <a:xfrm>
              <a:off x="3187515" y="1604043"/>
              <a:ext cx="112620" cy="3507698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8FA747-1683-4CAE-A3FD-9D8827272A60}"/>
                </a:ext>
              </a:extLst>
            </p:cNvPr>
            <p:cNvGrpSpPr/>
            <p:nvPr/>
          </p:nvGrpSpPr>
          <p:grpSpPr>
            <a:xfrm>
              <a:off x="545308" y="4624198"/>
              <a:ext cx="2579288" cy="400668"/>
              <a:chOff x="556242" y="4352782"/>
              <a:chExt cx="2631008" cy="408702"/>
            </a:xfrm>
            <a:noFill/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FFCC745-0A7C-4359-A1C3-DD4636B3C3E2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C463721-6557-48E0-B799-C5ADA73F63B3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D830EDC-597A-4CA4-A36E-B68A6442A2DD}"/>
                </a:ext>
              </a:extLst>
            </p:cNvPr>
            <p:cNvGrpSpPr/>
            <p:nvPr/>
          </p:nvGrpSpPr>
          <p:grpSpPr>
            <a:xfrm>
              <a:off x="545307" y="1694253"/>
              <a:ext cx="2579287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E55774E-3A62-4710-91BA-4E918BA1FCB0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6CF6F05-48AE-4367-BAA0-8F7DE11DAD1B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F9E5C-EF5A-4608-9158-8B83690F4548}"/>
                </a:ext>
              </a:extLst>
            </p:cNvPr>
            <p:cNvGrpSpPr/>
            <p:nvPr/>
          </p:nvGrpSpPr>
          <p:grpSpPr>
            <a:xfrm>
              <a:off x="545308" y="2266135"/>
              <a:ext cx="2579288" cy="400668"/>
              <a:chOff x="556242" y="2656689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E1E79554-AF06-4FF1-8AB0-790E8C699DF0}"/>
                  </a:ext>
                </a:extLst>
              </p:cNvPr>
              <p:cNvSpPr/>
              <p:nvPr/>
            </p:nvSpPr>
            <p:spPr bwMode="auto">
              <a:xfrm>
                <a:off x="556242" y="2656689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D2AFED-D6ED-4EFA-A19F-F3E5241924FF}"/>
                  </a:ext>
                </a:extLst>
              </p:cNvPr>
              <p:cNvSpPr txBox="1"/>
              <p:nvPr/>
            </p:nvSpPr>
            <p:spPr>
              <a:xfrm>
                <a:off x="618086" y="2657908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5E26169-FADF-42ED-901B-DB1AF723408A}"/>
                </a:ext>
              </a:extLst>
            </p:cNvPr>
            <p:cNvGrpSpPr/>
            <p:nvPr/>
          </p:nvGrpSpPr>
          <p:grpSpPr>
            <a:xfrm>
              <a:off x="545308" y="2820385"/>
              <a:ext cx="2579290" cy="400668"/>
              <a:chOff x="556242" y="3222053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96CC66F-B64B-4E3A-8D3D-FBBB3DDE3C92}"/>
                  </a:ext>
                </a:extLst>
              </p:cNvPr>
              <p:cNvSpPr/>
              <p:nvPr/>
            </p:nvSpPr>
            <p:spPr bwMode="auto">
              <a:xfrm>
                <a:off x="556242" y="3222053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BEA9480-ED6B-4B73-81BC-54928158E941}"/>
                  </a:ext>
                </a:extLst>
              </p:cNvPr>
              <p:cNvSpPr txBox="1"/>
              <p:nvPr/>
            </p:nvSpPr>
            <p:spPr>
              <a:xfrm>
                <a:off x="618086" y="3223272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B374720-6697-4D5B-A5E3-2B5DDEBA02B4}"/>
                </a:ext>
              </a:extLst>
            </p:cNvPr>
            <p:cNvGrpSpPr/>
            <p:nvPr/>
          </p:nvGrpSpPr>
          <p:grpSpPr>
            <a:xfrm>
              <a:off x="545307" y="3374635"/>
              <a:ext cx="2579289" cy="400668"/>
              <a:chOff x="556241" y="3787417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F06902A-1C92-4A46-B955-B1DAAD28A14A}"/>
                  </a:ext>
                </a:extLst>
              </p:cNvPr>
              <p:cNvSpPr/>
              <p:nvPr/>
            </p:nvSpPr>
            <p:spPr bwMode="auto">
              <a:xfrm>
                <a:off x="556241" y="3787417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DD99A8D-BF55-489A-8A1E-EF8C8EAC8378}"/>
                  </a:ext>
                </a:extLst>
              </p:cNvPr>
              <p:cNvSpPr txBox="1"/>
              <p:nvPr/>
            </p:nvSpPr>
            <p:spPr>
              <a:xfrm>
                <a:off x="618086" y="3788636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A0D7EB4-6F5B-43A4-9398-1A0B6441B690}"/>
                </a:ext>
              </a:extLst>
            </p:cNvPr>
            <p:cNvGrpSpPr/>
            <p:nvPr/>
          </p:nvGrpSpPr>
          <p:grpSpPr>
            <a:xfrm>
              <a:off x="545308" y="3928886"/>
              <a:ext cx="2579288" cy="400668"/>
              <a:chOff x="556242" y="4352782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0B8F76EE-6085-4182-BF57-A997E23C56F1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0AB10D6-6EC9-40FD-BC8D-32172D9AC36E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C5B6CFE-88B4-440D-982F-AA2EDFD5C17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14" y="2068597"/>
              <a:ext cx="0" cy="204592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8ACF559-3C2F-4DDF-8078-89CFA7442B3C}"/>
                </a:ext>
              </a:extLst>
            </p:cNvPr>
            <p:cNvCxnSpPr/>
            <p:nvPr/>
          </p:nvCxnSpPr>
          <p:spPr>
            <a:xfrm>
              <a:off x="760014" y="2652207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0550504-5585-4566-AA73-3F22A6D5789A}"/>
                </a:ext>
              </a:extLst>
            </p:cNvPr>
            <p:cNvCxnSpPr/>
            <p:nvPr/>
          </p:nvCxnSpPr>
          <p:spPr>
            <a:xfrm>
              <a:off x="760014" y="3202201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DFF8EA-A05C-4689-95F2-17029021E60F}"/>
                </a:ext>
              </a:extLst>
            </p:cNvPr>
            <p:cNvCxnSpPr/>
            <p:nvPr/>
          </p:nvCxnSpPr>
          <p:spPr>
            <a:xfrm>
              <a:off x="760014" y="3774109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48C5664-57B5-4EC3-8A07-F2A05E682957}"/>
              </a:ext>
            </a:extLst>
          </p:cNvPr>
          <p:cNvSpPr/>
          <p:nvPr/>
        </p:nvSpPr>
        <p:spPr bwMode="auto">
          <a:xfrm>
            <a:off x="6893440" y="5271535"/>
            <a:ext cx="4650860" cy="1111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BEE7CC9-DD88-4DAE-A303-462C73B8E692}"/>
              </a:ext>
            </a:extLst>
          </p:cNvPr>
          <p:cNvSpPr/>
          <p:nvPr/>
        </p:nvSpPr>
        <p:spPr bwMode="auto">
          <a:xfrm>
            <a:off x="419074" y="1673340"/>
            <a:ext cx="5239942" cy="36567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7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33613" y="3273918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Configure Pre- or Post-Deployment Quality Gates in Azure Pipelines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33613" y="1685700"/>
            <a:ext cx="4169247" cy="587570"/>
            <a:chOff x="426425" y="3666045"/>
            <a:chExt cx="4087867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601956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Native IDE integrations in VS (.NET) and VS Code (Node.js)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50703" y="4068026"/>
            <a:ext cx="4462238" cy="587570"/>
            <a:chOff x="426425" y="4250976"/>
            <a:chExt cx="4375140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Run Load Test or Multi-Step Web Test for Synthetic Perf Monitoring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33613" y="2479808"/>
            <a:ext cx="4360328" cy="587572"/>
            <a:chOff x="426425" y="4835908"/>
            <a:chExt cx="4275219" cy="5761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879388"/>
              <a:ext cx="3789308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Onboard with Azure Pipelines Release Management &amp; DevOps Projects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48D9C3-5F5D-4E8F-9057-EFC4B87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Continuous Monitoring for DevOps &amp; IT Ops</a:t>
            </a:r>
            <a:endParaRPr lang="en-US" sz="4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FC90FC-1152-4C4F-B825-14C5BC9B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81" y="1979485"/>
            <a:ext cx="7021538" cy="385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FC029A-B02D-429F-9DED-362E4E9AF93E}"/>
              </a:ext>
            </a:extLst>
          </p:cNvPr>
          <p:cNvGrpSpPr/>
          <p:nvPr/>
        </p:nvGrpSpPr>
        <p:grpSpPr>
          <a:xfrm>
            <a:off x="433613" y="4862134"/>
            <a:ext cx="4462238" cy="587572"/>
            <a:chOff x="426425" y="4250976"/>
            <a:chExt cx="4375140" cy="5761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5A91A3-678F-494B-9FCE-1FBF90D05017}"/>
                </a:ext>
              </a:extLst>
            </p:cNvPr>
            <p:cNvSpPr/>
            <p:nvPr/>
          </p:nvSpPr>
          <p:spPr>
            <a:xfrm>
              <a:off x="912337" y="4294456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Work Item Management with Azure  Boards for filing bugs and tracking</a:t>
              </a:r>
            </a:p>
          </p:txBody>
        </p:sp>
        <p:sp>
          <p:nvSpPr>
            <p:cNvPr id="26" name="arrow_15" title="Icon of a arrow in a circle pointed right">
              <a:extLst>
                <a:ext uri="{FF2B5EF4-FFF2-40B4-BE49-F238E27FC236}">
                  <a16:creationId xmlns:a16="http://schemas.microsoft.com/office/drawing/2014/main" id="{072AC99D-BB8E-4932-BE5B-265EE50583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0CD8F-E5A6-4369-BE79-1CAB3FE4F5A4}"/>
              </a:ext>
            </a:extLst>
          </p:cNvPr>
          <p:cNvGrpSpPr/>
          <p:nvPr/>
        </p:nvGrpSpPr>
        <p:grpSpPr>
          <a:xfrm>
            <a:off x="433613" y="5656244"/>
            <a:ext cx="4462238" cy="587571"/>
            <a:chOff x="426425" y="4250976"/>
            <a:chExt cx="4375140" cy="5761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D82946-58D1-4D50-BB60-6243809AAE2D}"/>
                </a:ext>
              </a:extLst>
            </p:cNvPr>
            <p:cNvSpPr/>
            <p:nvPr/>
          </p:nvSpPr>
          <p:spPr>
            <a:xfrm>
              <a:off x="912337" y="4294455"/>
              <a:ext cx="3889228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Alerts &amp; Notifications with automated actions &amp; ITSM integrations</a:t>
              </a:r>
            </a:p>
          </p:txBody>
        </p:sp>
        <p:sp>
          <p:nvSpPr>
            <p:cNvPr id="29" name="arrow_15" title="Icon of a arrow in a circle pointed right">
              <a:extLst>
                <a:ext uri="{FF2B5EF4-FFF2-40B4-BE49-F238E27FC236}">
                  <a16:creationId xmlns:a16="http://schemas.microsoft.com/office/drawing/2014/main" id="{69F78E15-6779-4F0E-8ECF-DDAA99F585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594CBE9-6847-4FE7-B344-D3ADAA27CCA1}"/>
              </a:ext>
            </a:extLst>
          </p:cNvPr>
          <p:cNvSpPr txBox="1"/>
          <p:nvPr/>
        </p:nvSpPr>
        <p:spPr>
          <a:xfrm>
            <a:off x="6874935" y="6299316"/>
            <a:ext cx="53603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BRK3346 (Build the right solution for your business by Continuous DevOps Monitoring and Learning)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76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C3F9-B67F-422B-BD3A-EDBAD17E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Azure Monitor &amp; </a:t>
            </a:r>
            <a:r>
              <a:rPr lang="en-US" sz="4400" b="0" err="1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AIOps</a:t>
            </a:r>
            <a:endParaRPr lang="en-US" sz="4400" b="0">
              <a:solidFill>
                <a:schemeClr val="tx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34544-118D-47E7-85EE-8644F80B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8" y="1838701"/>
            <a:ext cx="5360360" cy="314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 descr="Azure Monitor">
            <a:extLst>
              <a:ext uri="{FF2B5EF4-FFF2-40B4-BE49-F238E27FC236}">
                <a16:creationId xmlns:a16="http://schemas.microsoft.com/office/drawing/2014/main" id="{188A1A89-BD05-433E-8C01-DE3F7106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759" y="108084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A165AA-0283-4161-B7B0-D38FD24409D6}"/>
              </a:ext>
            </a:extLst>
          </p:cNvPr>
          <p:cNvGrpSpPr/>
          <p:nvPr/>
        </p:nvGrpSpPr>
        <p:grpSpPr>
          <a:xfrm>
            <a:off x="451153" y="2012261"/>
            <a:ext cx="4642327" cy="587571"/>
            <a:chOff x="426425" y="3666045"/>
            <a:chExt cx="4551713" cy="5761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98597-7500-4C97-AFF0-645B41808F84}"/>
                </a:ext>
              </a:extLst>
            </p:cNvPr>
            <p:cNvSpPr/>
            <p:nvPr/>
          </p:nvSpPr>
          <p:spPr>
            <a:xfrm>
              <a:off x="912336" y="3709524"/>
              <a:ext cx="40658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Proprietary AI based Smart Detection for discovering anomalies</a:t>
              </a:r>
            </a:p>
          </p:txBody>
        </p:sp>
        <p:sp>
          <p:nvSpPr>
            <p:cNvPr id="10" name="arrow_15" title="Icon of a arrow in a circle pointed right">
              <a:extLst>
                <a:ext uri="{FF2B5EF4-FFF2-40B4-BE49-F238E27FC236}">
                  <a16:creationId xmlns:a16="http://schemas.microsoft.com/office/drawing/2014/main" id="{0BDBDB5D-6583-4960-943B-CB8A7EF0E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1FC2D4-6EB9-4C3B-9E3F-881FA97A80DD}"/>
              </a:ext>
            </a:extLst>
          </p:cNvPr>
          <p:cNvGrpSpPr/>
          <p:nvPr/>
        </p:nvGrpSpPr>
        <p:grpSpPr>
          <a:xfrm>
            <a:off x="451153" y="3668819"/>
            <a:ext cx="4642327" cy="859182"/>
            <a:chOff x="426425" y="3666045"/>
            <a:chExt cx="4551713" cy="842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D0BB00-0521-42A6-85A0-DABED3E01FD1}"/>
                </a:ext>
              </a:extLst>
            </p:cNvPr>
            <p:cNvSpPr/>
            <p:nvPr/>
          </p:nvSpPr>
          <p:spPr>
            <a:xfrm>
              <a:off x="912336" y="3709524"/>
              <a:ext cx="4065802" cy="79893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Partnering with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NMLStream</a:t>
              </a: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to integrate additional ML capabilities for more powerful </a:t>
              </a:r>
              <a:r>
                <a: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AIOps</a:t>
              </a: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arrow_15" title="Icon of a arrow in a circle pointed right">
              <a:extLst>
                <a:ext uri="{FF2B5EF4-FFF2-40B4-BE49-F238E27FC236}">
                  <a16:creationId xmlns:a16="http://schemas.microsoft.com/office/drawing/2014/main" id="{CB45C847-9403-4715-B878-92F3BDD49C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6F190A-602B-467F-A33F-4B6DC5064BE5}"/>
              </a:ext>
            </a:extLst>
          </p:cNvPr>
          <p:cNvGrpSpPr/>
          <p:nvPr/>
        </p:nvGrpSpPr>
        <p:grpSpPr>
          <a:xfrm>
            <a:off x="451153" y="4768710"/>
            <a:ext cx="4642327" cy="859184"/>
            <a:chOff x="426425" y="3666045"/>
            <a:chExt cx="4551713" cy="8424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0B80EA-699A-4388-82A4-7CB9071FFFDE}"/>
                </a:ext>
              </a:extLst>
            </p:cNvPr>
            <p:cNvSpPr/>
            <p:nvPr/>
          </p:nvSpPr>
          <p:spPr>
            <a:xfrm>
              <a:off x="912336" y="3709525"/>
              <a:ext cx="4065802" cy="79893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Working with ML community internal/external to bring deeper intelligence for DevOps/SRE teams</a:t>
              </a:r>
            </a:p>
          </p:txBody>
        </p:sp>
        <p:sp>
          <p:nvSpPr>
            <p:cNvPr id="23" name="arrow_15" title="Icon of a arrow in a circle pointed right">
              <a:extLst>
                <a:ext uri="{FF2B5EF4-FFF2-40B4-BE49-F238E27FC236}">
                  <a16:creationId xmlns:a16="http://schemas.microsoft.com/office/drawing/2014/main" id="{9D7E21C3-2096-4813-98D1-6CBD4CAF29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9470D-85CB-44D8-949C-F21DE5AECA84}"/>
              </a:ext>
            </a:extLst>
          </p:cNvPr>
          <p:cNvGrpSpPr/>
          <p:nvPr/>
        </p:nvGrpSpPr>
        <p:grpSpPr>
          <a:xfrm>
            <a:off x="451153" y="2840540"/>
            <a:ext cx="4642327" cy="587571"/>
            <a:chOff x="426425" y="3666045"/>
            <a:chExt cx="4551713" cy="5761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803F70-BD8D-4611-8701-73D573658061}"/>
                </a:ext>
              </a:extLst>
            </p:cNvPr>
            <p:cNvSpPr/>
            <p:nvPr/>
          </p:nvSpPr>
          <p:spPr>
            <a:xfrm>
              <a:off x="912336" y="3709524"/>
              <a:ext cx="40658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22860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Smart Alert Management with Dynamic Thresholds for automatic baselining </a:t>
              </a:r>
            </a:p>
          </p:txBody>
        </p:sp>
        <p:sp>
          <p:nvSpPr>
            <p:cNvPr id="26" name="arrow_15" title="Icon of a arrow in a circle pointed right">
              <a:extLst>
                <a:ext uri="{FF2B5EF4-FFF2-40B4-BE49-F238E27FC236}">
                  <a16:creationId xmlns:a16="http://schemas.microsoft.com/office/drawing/2014/main" id="{2B9E187C-9F9E-4214-BD66-3A8327CC83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13A270-F992-41CA-A2CE-74BDAF7BA389}"/>
              </a:ext>
            </a:extLst>
          </p:cNvPr>
          <p:cNvSpPr txBox="1"/>
          <p:nvPr/>
        </p:nvSpPr>
        <p:spPr>
          <a:xfrm>
            <a:off x="6874935" y="6299316"/>
            <a:ext cx="5360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 Theater Session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Smart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Alert Management with Machine Learning from Azure Monitor)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bold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DE36F-7410-4444-A8FB-4DBE064B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47" y="5275079"/>
            <a:ext cx="2340535" cy="7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6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Partner Integration</a:t>
            </a:r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7D0971-603E-4C93-A690-6E86A0BF97B7}"/>
              </a:ext>
            </a:extLst>
          </p:cNvPr>
          <p:cNvSpPr/>
          <p:nvPr/>
        </p:nvSpPr>
        <p:spPr bwMode="auto">
          <a:xfrm>
            <a:off x="13274" y="1362024"/>
            <a:ext cx="12178725" cy="4825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3F0EA-890C-43FA-A01C-12A5E134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themes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1D99B9-6ACC-4916-B95A-19EFC6CB2924}"/>
              </a:ext>
            </a:extLst>
          </p:cNvPr>
          <p:cNvGrpSpPr/>
          <p:nvPr/>
        </p:nvGrpSpPr>
        <p:grpSpPr>
          <a:xfrm>
            <a:off x="588262" y="1687127"/>
            <a:ext cx="5507737" cy="3057500"/>
            <a:chOff x="588262" y="1687127"/>
            <a:chExt cx="5507737" cy="3057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035356-2A25-4400-82D4-276586C67E18}"/>
                </a:ext>
              </a:extLst>
            </p:cNvPr>
            <p:cNvSpPr/>
            <p:nvPr/>
          </p:nvSpPr>
          <p:spPr>
            <a:xfrm>
              <a:off x="588262" y="1687127"/>
              <a:ext cx="5507737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Export data to existing cloud management tools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D3F9A-91F0-4F9A-8CCF-0A8B7193A384}"/>
                </a:ext>
              </a:extLst>
            </p:cNvPr>
            <p:cNvSpPr/>
            <p:nvPr/>
          </p:nvSpPr>
          <p:spPr>
            <a:xfrm>
              <a:off x="588262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Security &amp; Incident management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1EA8D-3618-4871-9643-1D999835B989}"/>
                </a:ext>
              </a:extLst>
            </p:cNvPr>
            <p:cNvSpPr/>
            <p:nvPr/>
          </p:nvSpPr>
          <p:spPr>
            <a:xfrm>
              <a:off x="588262" y="3748568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Dashboarding/Reporting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B8CAC-4C52-4AF3-90C5-CAE1DE7003F5}"/>
                </a:ext>
              </a:extLst>
            </p:cNvPr>
            <p:cNvSpPr/>
            <p:nvPr/>
          </p:nvSpPr>
          <p:spPr>
            <a:xfrm>
              <a:off x="588262" y="4282962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 tools, Cost Management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A145E2-E467-42A3-84C1-034F88C6C0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2840150"/>
              <a:ext cx="515721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F3A57-002D-4538-8FD8-4376FF1B3154}"/>
              </a:ext>
            </a:extLst>
          </p:cNvPr>
          <p:cNvGrpSpPr/>
          <p:nvPr/>
        </p:nvGrpSpPr>
        <p:grpSpPr>
          <a:xfrm>
            <a:off x="6620038" y="1687127"/>
            <a:ext cx="4440938" cy="2549269"/>
            <a:chOff x="6620038" y="1687127"/>
            <a:chExt cx="4440938" cy="25492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6A137C-5A5C-4190-8A4F-882D9E8833F1}"/>
                </a:ext>
              </a:extLst>
            </p:cNvPr>
            <p:cNvSpPr/>
            <p:nvPr/>
          </p:nvSpPr>
          <p:spPr>
            <a:xfrm>
              <a:off x="6620038" y="1687127"/>
              <a:ext cx="4108828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Ingest custom data to Azure Monitor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345C54-FAFD-4767-91CA-E1F90F84E647}"/>
                </a:ext>
              </a:extLst>
            </p:cNvPr>
            <p:cNvSpPr/>
            <p:nvPr/>
          </p:nvSpPr>
          <p:spPr>
            <a:xfrm>
              <a:off x="6620038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OSS Integrations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29286E-B8B0-4D52-A2B5-2F988D9A3454}"/>
                </a:ext>
              </a:extLst>
            </p:cNvPr>
            <p:cNvSpPr/>
            <p:nvPr/>
          </p:nvSpPr>
          <p:spPr>
            <a:xfrm>
              <a:off x="6620038" y="3774731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Proprietary Workloads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F3487E-3313-4E65-9EF1-310E825C5A31}"/>
                </a:ext>
              </a:extLst>
            </p:cNvPr>
            <p:cNvCxnSpPr>
              <a:cxnSpLocks/>
            </p:cNvCxnSpPr>
            <p:nvPr/>
          </p:nvCxnSpPr>
          <p:spPr>
            <a:xfrm>
              <a:off x="6620038" y="2840150"/>
              <a:ext cx="4078442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B3BA7A-BF35-44A7-B7A9-838AA940066F}"/>
              </a:ext>
            </a:extLst>
          </p:cNvPr>
          <p:cNvGrpSpPr/>
          <p:nvPr/>
        </p:nvGrpSpPr>
        <p:grpSpPr>
          <a:xfrm>
            <a:off x="307699" y="1362044"/>
            <a:ext cx="11583237" cy="4825395"/>
            <a:chOff x="307699" y="1362044"/>
            <a:chExt cx="11583237" cy="48253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72BC10-4FF4-4C72-BBD6-9973B2750E0A}"/>
                </a:ext>
              </a:extLst>
            </p:cNvPr>
            <p:cNvSpPr/>
            <p:nvPr/>
          </p:nvSpPr>
          <p:spPr bwMode="auto">
            <a:xfrm>
              <a:off x="307699" y="1362044"/>
              <a:ext cx="5788300" cy="48253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82731E-1BEC-47E6-AF25-5B2B9378EF68}"/>
                </a:ext>
              </a:extLst>
            </p:cNvPr>
            <p:cNvSpPr/>
            <p:nvPr/>
          </p:nvSpPr>
          <p:spPr bwMode="auto">
            <a:xfrm>
              <a:off x="6102636" y="1362044"/>
              <a:ext cx="5788300" cy="4825395"/>
            </a:xfrm>
            <a:prstGeom prst="rect">
              <a:avLst/>
            </a:prstGeom>
            <a:solidFill>
              <a:schemeClr val="tx1">
                <a:lumMod val="25000"/>
                <a:lumOff val="75000"/>
                <a:alpha val="7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361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06C80A2-EB39-4D94-B0D5-1670FA6249AA}"/>
              </a:ext>
            </a:extLst>
          </p:cNvPr>
          <p:cNvSpPr/>
          <p:nvPr/>
        </p:nvSpPr>
        <p:spPr bwMode="auto">
          <a:xfrm>
            <a:off x="9073774" y="1847155"/>
            <a:ext cx="2568949" cy="37342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2F2F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A2EC-C73E-477A-970A-07A5B4E4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Integrate metric data into a partner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CBF21-C049-4054-B3B3-DEAF15DD87F9}"/>
              </a:ext>
            </a:extLst>
          </p:cNvPr>
          <p:cNvSpPr/>
          <p:nvPr/>
        </p:nvSpPr>
        <p:spPr bwMode="auto">
          <a:xfrm>
            <a:off x="3200399" y="1876425"/>
            <a:ext cx="4729041" cy="3990976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BF97EB-CF43-4F17-A93E-525005F3B658}"/>
              </a:ext>
            </a:extLst>
          </p:cNvPr>
          <p:cNvGrpSpPr/>
          <p:nvPr/>
        </p:nvGrpSpPr>
        <p:grpSpPr>
          <a:xfrm>
            <a:off x="3516226" y="2851691"/>
            <a:ext cx="1576562" cy="2040444"/>
            <a:chOff x="4625424" y="1618038"/>
            <a:chExt cx="1576562" cy="20404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9B2C4E1-85A0-49C7-9B59-21485E822A1C}"/>
                </a:ext>
              </a:extLst>
            </p:cNvPr>
            <p:cNvSpPr/>
            <p:nvPr/>
          </p:nvSpPr>
          <p:spPr bwMode="auto">
            <a:xfrm>
              <a:off x="4625424" y="1618038"/>
              <a:ext cx="1576562" cy="2040444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D1F44-35AC-4BD0-8A49-D3F7D7A10166}"/>
                </a:ext>
              </a:extLst>
            </p:cNvPr>
            <p:cNvSpPr txBox="1"/>
            <p:nvPr/>
          </p:nvSpPr>
          <p:spPr>
            <a:xfrm>
              <a:off x="5070177" y="2415135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Metrics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B1AF644F-8AE6-423D-937B-CF9E5FA57C44}"/>
                </a:ext>
              </a:extLst>
            </p:cNvPr>
            <p:cNvSpPr/>
            <p:nvPr/>
          </p:nvSpPr>
          <p:spPr bwMode="auto">
            <a:xfrm>
              <a:off x="5053537" y="2239290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D7D70-9156-4F6B-9FFC-CE981165E66F}"/>
                </a:ext>
              </a:extLst>
            </p:cNvPr>
            <p:cNvSpPr/>
            <p:nvPr/>
          </p:nvSpPr>
          <p:spPr bwMode="auto">
            <a:xfrm>
              <a:off x="5510056" y="2713886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E7853E-751A-46C1-AE51-D4D1A567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859" y="2653221"/>
              <a:ext cx="462836" cy="462836"/>
            </a:xfrm>
            <a:prstGeom prst="rect">
              <a:avLst/>
            </a:prstGeom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F4B47-AE35-42AC-9733-F025BFD9C783}"/>
              </a:ext>
            </a:extLst>
          </p:cNvPr>
          <p:cNvGrpSpPr/>
          <p:nvPr/>
        </p:nvGrpSpPr>
        <p:grpSpPr>
          <a:xfrm>
            <a:off x="3309136" y="1540870"/>
            <a:ext cx="2520606" cy="612571"/>
            <a:chOff x="3681345" y="162610"/>
            <a:chExt cx="2520606" cy="6125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ECFE9-3BCB-4BBF-B9AA-7A87929C3375}"/>
                </a:ext>
              </a:extLst>
            </p:cNvPr>
            <p:cNvSpPr txBox="1"/>
            <p:nvPr/>
          </p:nvSpPr>
          <p:spPr>
            <a:xfrm>
              <a:off x="436821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70EDDF-DEEF-4C4A-9681-8EB21FCB8F9B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21F2D49-7BE0-42B3-8CE4-21B099904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0350" y="162610"/>
              <a:ext cx="612571" cy="612571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CCF838-B865-4963-8A4C-23BBBFCF7A45}"/>
              </a:ext>
            </a:extLst>
          </p:cNvPr>
          <p:cNvSpPr/>
          <p:nvPr/>
        </p:nvSpPr>
        <p:spPr bwMode="auto">
          <a:xfrm>
            <a:off x="5625222" y="3322217"/>
            <a:ext cx="1975728" cy="989353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027F5A-7ED8-4316-A12A-076E19F9EE77}"/>
              </a:ext>
            </a:extLst>
          </p:cNvPr>
          <p:cNvGrpSpPr/>
          <p:nvPr/>
        </p:nvGrpSpPr>
        <p:grpSpPr>
          <a:xfrm>
            <a:off x="6102549" y="3404992"/>
            <a:ext cx="986068" cy="768754"/>
            <a:chOff x="7408698" y="5718009"/>
            <a:chExt cx="1005840" cy="784169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8A009CC-B085-402D-A619-231627F3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6044" y="5718009"/>
              <a:ext cx="471148" cy="4711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016EB8-F09E-4691-8CE1-71807DA79AE5}"/>
                </a:ext>
              </a:extLst>
            </p:cNvPr>
            <p:cNvSpPr txBox="1"/>
            <p:nvPr/>
          </p:nvSpPr>
          <p:spPr>
            <a:xfrm>
              <a:off x="7408698" y="6151382"/>
              <a:ext cx="1005840" cy="350796"/>
            </a:xfrm>
            <a:prstGeom prst="rect">
              <a:avLst/>
            </a:prstGeom>
            <a:noFill/>
          </p:spPr>
          <p:txBody>
            <a:bodyPr wrap="squar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APIs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871E13-A383-4A87-9371-C86C3D3C6960}"/>
              </a:ext>
            </a:extLst>
          </p:cNvPr>
          <p:cNvSpPr txBox="1"/>
          <p:nvPr/>
        </p:nvSpPr>
        <p:spPr>
          <a:xfrm>
            <a:off x="5256505" y="3669896"/>
            <a:ext cx="896645" cy="280605"/>
          </a:xfrm>
          <a:prstGeom prst="rect">
            <a:avLst/>
          </a:prstGeom>
          <a:solidFill>
            <a:schemeClr val="bg2"/>
          </a:solidFill>
        </p:spPr>
        <p:txBody>
          <a:bodyPr wrap="square" lIns="44821" tIns="44821" rIns="44821" bIns="44821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Integrate</a:t>
            </a:r>
          </a:p>
        </p:txBody>
      </p:sp>
      <p:pic>
        <p:nvPicPr>
          <p:cNvPr id="59" name="Picture 5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ADEB52-339F-4B69-A820-954B130E6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12" y="3010161"/>
            <a:ext cx="731707" cy="2057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F6B283F-1E0C-4465-A582-1FEB673E707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1413" y="3452003"/>
            <a:ext cx="1198735" cy="3800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C8790F-0BF9-4E94-B46E-C94CBFC3F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49" y="4884500"/>
            <a:ext cx="487722" cy="487722"/>
          </a:xfrm>
          <a:prstGeom prst="rect">
            <a:avLst/>
          </a:prstGeom>
        </p:spPr>
      </p:pic>
      <p:pic>
        <p:nvPicPr>
          <p:cNvPr id="65" name="Picture 6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CF618EF-1EB2-4911-B759-47FD73E01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7" y="2037321"/>
            <a:ext cx="701854" cy="701854"/>
          </a:xfrm>
          <a:prstGeom prst="rect">
            <a:avLst/>
          </a:prstGeom>
        </p:spPr>
      </p:pic>
      <p:pic>
        <p:nvPicPr>
          <p:cNvPr id="66" name="Picture 6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95ED32D-59FE-48AA-AEB9-28BB621EC3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98" y="2197757"/>
            <a:ext cx="1236860" cy="23191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1D37FC8-FEDA-429D-8D85-CCB159DBC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14473" y="2888179"/>
            <a:ext cx="1429926" cy="339688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F3161E-4CFD-47B5-99D5-F0E0C80BD361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2786344" y="3829847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70" name="Right Bracket 69">
            <a:extLst>
              <a:ext uri="{FF2B5EF4-FFF2-40B4-BE49-F238E27FC236}">
                <a16:creationId xmlns:a16="http://schemas.microsoft.com/office/drawing/2014/main" id="{1723D663-21F1-4774-AF41-AAD7612E0156}"/>
              </a:ext>
            </a:extLst>
          </p:cNvPr>
          <p:cNvSpPr/>
          <p:nvPr/>
        </p:nvSpPr>
        <p:spPr>
          <a:xfrm>
            <a:off x="2673724" y="207599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9982D8B-73CB-4BBE-ADDE-6B3205BE03C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929440" y="3870750"/>
            <a:ext cx="1144334" cy="1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162E60AD-21C0-444F-B9CA-AE7BAFD233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95" y="3526522"/>
            <a:ext cx="982963" cy="307176"/>
          </a:xfrm>
          <a:prstGeom prst="rect">
            <a:avLst/>
          </a:prstGeom>
        </p:spPr>
      </p:pic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B94DB4-D40F-4804-96E5-08768D8F7C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785" y="5068304"/>
            <a:ext cx="1522611" cy="1522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EA51088-7939-4DE8-B7EC-10CE195E8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03" y="4061084"/>
            <a:ext cx="754445" cy="49982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436A949-C84C-4ECD-B12A-49DC11DD08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81" y="3928782"/>
            <a:ext cx="630541" cy="69753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8F1615-5AF4-45B8-8F66-27E7FF6A0B69}"/>
              </a:ext>
            </a:extLst>
          </p:cNvPr>
          <p:cNvCxnSpPr>
            <a:cxnSpLocks/>
          </p:cNvCxnSpPr>
          <p:nvPr/>
        </p:nvCxnSpPr>
        <p:spPr>
          <a:xfrm>
            <a:off x="760014" y="2524396"/>
            <a:ext cx="0" cy="1733221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995892-CC08-4E4E-9BF2-7C78C2F128B5}"/>
              </a:ext>
            </a:extLst>
          </p:cNvPr>
          <p:cNvGrpSpPr/>
          <p:nvPr/>
        </p:nvGrpSpPr>
        <p:grpSpPr>
          <a:xfrm>
            <a:off x="524388" y="4992463"/>
            <a:ext cx="2066007" cy="400668"/>
            <a:chOff x="-2905646" y="4828071"/>
            <a:chExt cx="2107435" cy="408702"/>
          </a:xfrm>
          <a:noFill/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1BDF83E-67FE-434A-9BBA-37E74E38C27D}"/>
                </a:ext>
              </a:extLst>
            </p:cNvPr>
            <p:cNvSpPr/>
            <p:nvPr/>
          </p:nvSpPr>
          <p:spPr bwMode="auto">
            <a:xfrm>
              <a:off x="-2905646" y="4828071"/>
              <a:ext cx="2107435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6DC082-6E6A-4818-AC01-415F6854FAEB}"/>
                </a:ext>
              </a:extLst>
            </p:cNvPr>
            <p:cNvSpPr txBox="1"/>
            <p:nvPr/>
          </p:nvSpPr>
          <p:spPr>
            <a:xfrm>
              <a:off x="-2843814" y="4829324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Custom Sources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7DA1D7-EA39-42D6-B9AD-79604BE88C5D}"/>
              </a:ext>
            </a:extLst>
          </p:cNvPr>
          <p:cNvGrpSpPr/>
          <p:nvPr/>
        </p:nvGrpSpPr>
        <p:grpSpPr>
          <a:xfrm>
            <a:off x="524389" y="2239764"/>
            <a:ext cx="2066006" cy="402090"/>
            <a:chOff x="-2905640" y="1050910"/>
            <a:chExt cx="2107434" cy="410153"/>
          </a:xfrm>
          <a:solidFill>
            <a:schemeClr val="bg1">
              <a:lumMod val="75000"/>
            </a:schemeClr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66656D6-AA09-4268-B081-F05584DB6D21}"/>
                </a:ext>
              </a:extLst>
            </p:cNvPr>
            <p:cNvSpPr/>
            <p:nvPr/>
          </p:nvSpPr>
          <p:spPr bwMode="auto">
            <a:xfrm>
              <a:off x="-2905640" y="1050910"/>
              <a:ext cx="2107434" cy="4087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1B32F8-EB4B-4BA9-B028-7F69465AC577}"/>
                </a:ext>
              </a:extLst>
            </p:cNvPr>
            <p:cNvSpPr txBox="1"/>
            <p:nvPr/>
          </p:nvSpPr>
          <p:spPr>
            <a:xfrm>
              <a:off x="-2843796" y="1054802"/>
              <a:ext cx="1247457" cy="406261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7E1F7B-A5A6-4F6C-8791-7B99F5D61B6D}"/>
              </a:ext>
            </a:extLst>
          </p:cNvPr>
          <p:cNvGrpSpPr/>
          <p:nvPr/>
        </p:nvGrpSpPr>
        <p:grpSpPr>
          <a:xfrm>
            <a:off x="524388" y="3158278"/>
            <a:ext cx="2066007" cy="400668"/>
            <a:chOff x="-2905646" y="2235160"/>
            <a:chExt cx="2107435" cy="408702"/>
          </a:xfrm>
          <a:solidFill>
            <a:schemeClr val="bg1">
              <a:lumMod val="75000"/>
            </a:schemeClr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4158902-57A0-4C3F-85FB-19000AFBE9A0}"/>
                </a:ext>
              </a:extLst>
            </p:cNvPr>
            <p:cNvSpPr/>
            <p:nvPr/>
          </p:nvSpPr>
          <p:spPr bwMode="auto">
            <a:xfrm>
              <a:off x="-2905646" y="2235160"/>
              <a:ext cx="2107435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B7F418-84F1-4AC7-A202-9381C871AD46}"/>
                </a:ext>
              </a:extLst>
            </p:cNvPr>
            <p:cNvSpPr txBox="1"/>
            <p:nvPr/>
          </p:nvSpPr>
          <p:spPr>
            <a:xfrm>
              <a:off x="-2843814" y="2236405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Operating System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AE368B-088B-4215-91AF-5593207DA6C0}"/>
              </a:ext>
            </a:extLst>
          </p:cNvPr>
          <p:cNvGrpSpPr/>
          <p:nvPr/>
        </p:nvGrpSpPr>
        <p:grpSpPr>
          <a:xfrm>
            <a:off x="527306" y="4075370"/>
            <a:ext cx="2066009" cy="400668"/>
            <a:chOff x="-2905640" y="3392422"/>
            <a:chExt cx="2107437" cy="408702"/>
          </a:xfrm>
          <a:solidFill>
            <a:schemeClr val="bg1">
              <a:lumMod val="75000"/>
            </a:schemeClr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2E77C16-12B9-4A7F-9E36-F9DB8FB5C5D3}"/>
                </a:ext>
              </a:extLst>
            </p:cNvPr>
            <p:cNvSpPr/>
            <p:nvPr/>
          </p:nvSpPr>
          <p:spPr bwMode="auto">
            <a:xfrm>
              <a:off x="-2905640" y="3392422"/>
              <a:ext cx="210743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1E861-D7C2-4F51-BF01-904A3512D04E}"/>
                </a:ext>
              </a:extLst>
            </p:cNvPr>
            <p:cNvSpPr txBox="1"/>
            <p:nvPr/>
          </p:nvSpPr>
          <p:spPr>
            <a:xfrm>
              <a:off x="-2843796" y="3393647"/>
              <a:ext cx="1704954" cy="406267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55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74E8A0-940F-4B39-ACBA-258094AC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Metric data –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C94DDE-2019-44C1-891F-9F1ECD51209C}"/>
              </a:ext>
            </a:extLst>
          </p:cNvPr>
          <p:cNvGrpSpPr/>
          <p:nvPr/>
        </p:nvGrpSpPr>
        <p:grpSpPr>
          <a:xfrm>
            <a:off x="424736" y="2256834"/>
            <a:ext cx="4169247" cy="365708"/>
            <a:chOff x="426425" y="3666045"/>
            <a:chExt cx="4087867" cy="358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FC7C3-9AA9-47F6-84F8-704567F277AA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Ops Center Dashboards &amp; Reporting</a:t>
              </a:r>
            </a:p>
          </p:txBody>
        </p:sp>
        <p:sp>
          <p:nvSpPr>
            <p:cNvPr id="10" name="arrow_15" title="Icon of a arrow in a circle pointed right">
              <a:extLst>
                <a:ext uri="{FF2B5EF4-FFF2-40B4-BE49-F238E27FC236}">
                  <a16:creationId xmlns:a16="http://schemas.microsoft.com/office/drawing/2014/main" id="{9A9453BB-8652-4EA5-8E39-E3E13AC511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02C48B-23B3-459A-ADDE-52D0487E2B83}"/>
              </a:ext>
            </a:extLst>
          </p:cNvPr>
          <p:cNvGrpSpPr/>
          <p:nvPr/>
        </p:nvGrpSpPr>
        <p:grpSpPr>
          <a:xfrm>
            <a:off x="424736" y="3609579"/>
            <a:ext cx="4842589" cy="365708"/>
            <a:chOff x="426425" y="3666045"/>
            <a:chExt cx="4324966" cy="358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B65458-9AA8-4939-8978-7D602C33FA07}"/>
                </a:ext>
              </a:extLst>
            </p:cNvPr>
            <p:cNvSpPr/>
            <p:nvPr/>
          </p:nvSpPr>
          <p:spPr>
            <a:xfrm>
              <a:off x="912336" y="3709524"/>
              <a:ext cx="383905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Cost Management &amp; Recommendations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4075BE8-82B3-4EAB-B41F-5A8441F61D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07CF1A-727B-4B1E-B051-51F86FAE1FC4}"/>
              </a:ext>
            </a:extLst>
          </p:cNvPr>
          <p:cNvGrpSpPr/>
          <p:nvPr/>
        </p:nvGrpSpPr>
        <p:grpSpPr>
          <a:xfrm>
            <a:off x="424736" y="4956324"/>
            <a:ext cx="4842589" cy="365708"/>
            <a:chOff x="426425" y="3666045"/>
            <a:chExt cx="4324966" cy="3585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1489E3-DC0C-4C5F-9F7C-BD4DEF2E8C45}"/>
                </a:ext>
              </a:extLst>
            </p:cNvPr>
            <p:cNvSpPr/>
            <p:nvPr/>
          </p:nvSpPr>
          <p:spPr>
            <a:xfrm>
              <a:off x="912336" y="3709524"/>
              <a:ext cx="3839055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Full Suite of Monitoring &amp; Analytics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13CDD30A-6980-4F6A-9CAF-EFD80AE024F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60D0E0-ACF8-45C8-A922-96D2B619A7BA}"/>
              </a:ext>
            </a:extLst>
          </p:cNvPr>
          <p:cNvGrpSpPr/>
          <p:nvPr/>
        </p:nvGrpSpPr>
        <p:grpSpPr>
          <a:xfrm>
            <a:off x="7172914" y="361850"/>
            <a:ext cx="4911752" cy="2824410"/>
            <a:chOff x="7165826" y="361850"/>
            <a:chExt cx="4911752" cy="28244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D825B6-BBD1-48C7-8075-E6998118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826" y="904875"/>
              <a:ext cx="4911752" cy="2281385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A175B3-DECF-406A-8BEE-AA0A3A90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78897" y="361850"/>
              <a:ext cx="1798681" cy="5703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54621-428D-4274-A191-E8F7028E5D92}"/>
              </a:ext>
            </a:extLst>
          </p:cNvPr>
          <p:cNvGrpSpPr/>
          <p:nvPr/>
        </p:nvGrpSpPr>
        <p:grpSpPr>
          <a:xfrm>
            <a:off x="5175729" y="2084425"/>
            <a:ext cx="3680394" cy="3430550"/>
            <a:chOff x="5140289" y="2084425"/>
            <a:chExt cx="3680394" cy="343055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568832-4F3D-4B1A-83CF-FA3C6F64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289" y="2084425"/>
              <a:ext cx="3680394" cy="34305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C4AF4B-E00A-499B-81F4-615D7B8D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5802" y="2210400"/>
              <a:ext cx="1738971" cy="33685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41B9E4-E8B9-4591-9E9D-EC6B025DFF63}"/>
              </a:ext>
            </a:extLst>
          </p:cNvPr>
          <p:cNvGrpSpPr/>
          <p:nvPr/>
        </p:nvGrpSpPr>
        <p:grpSpPr>
          <a:xfrm>
            <a:off x="8949961" y="3653924"/>
            <a:ext cx="3220775" cy="3237608"/>
            <a:chOff x="8971225" y="3653924"/>
            <a:chExt cx="3220775" cy="32376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9EF29B-EAC8-4FD9-A7C4-9560448D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1225" y="3653924"/>
              <a:ext cx="3220775" cy="3237608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09FECD-1A5E-48E8-A44A-712BF3BE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46218" y="5564790"/>
              <a:ext cx="931360" cy="931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947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Integrate logs with a Log Analysis tool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E365318-4570-4B31-B821-73CD4E6935D5}"/>
              </a:ext>
            </a:extLst>
          </p:cNvPr>
          <p:cNvSpPr/>
          <p:nvPr/>
        </p:nvSpPr>
        <p:spPr bwMode="auto">
          <a:xfrm>
            <a:off x="3481267" y="1877547"/>
            <a:ext cx="5472234" cy="3908043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547190C-79D3-4AC3-A312-FE5A472473DA}"/>
              </a:ext>
            </a:extLst>
          </p:cNvPr>
          <p:cNvSpPr/>
          <p:nvPr/>
        </p:nvSpPr>
        <p:spPr bwMode="auto">
          <a:xfrm>
            <a:off x="3395678" y="3647120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A923ADC-B956-4291-8127-9BDDD1224177}"/>
              </a:ext>
            </a:extLst>
          </p:cNvPr>
          <p:cNvSpPr/>
          <p:nvPr/>
        </p:nvSpPr>
        <p:spPr bwMode="auto">
          <a:xfrm>
            <a:off x="6643032" y="2422244"/>
            <a:ext cx="2134533" cy="2730781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1BB2C4-8B09-49B7-8187-4DCC5A7AE764}"/>
              </a:ext>
            </a:extLst>
          </p:cNvPr>
          <p:cNvGrpSpPr/>
          <p:nvPr/>
        </p:nvGrpSpPr>
        <p:grpSpPr>
          <a:xfrm>
            <a:off x="3957211" y="2311961"/>
            <a:ext cx="1576562" cy="2817113"/>
            <a:chOff x="3957211" y="1952142"/>
            <a:chExt cx="1576562" cy="2817113"/>
          </a:xfrm>
        </p:grpSpPr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DFBFD77E-D803-48CB-86E1-797BB432DB08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4D53698A-7E32-48E4-B430-2BB6B95B2C88}"/>
                </a:ext>
              </a:extLst>
            </p:cNvPr>
            <p:cNvSpPr txBox="1"/>
            <p:nvPr/>
          </p:nvSpPr>
          <p:spPr>
            <a:xfrm>
              <a:off x="4495467" y="3117674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Logs</a:t>
              </a:r>
            </a:p>
          </p:txBody>
        </p:sp>
        <p:sp>
          <p:nvSpPr>
            <p:cNvPr id="212" name="Cylinder 211">
              <a:extLst>
                <a:ext uri="{FF2B5EF4-FFF2-40B4-BE49-F238E27FC236}">
                  <a16:creationId xmlns:a16="http://schemas.microsoft.com/office/drawing/2014/main" id="{C38B43B7-A83A-49D8-B095-1BE0646B2D31}"/>
                </a:ext>
              </a:extLst>
            </p:cNvPr>
            <p:cNvSpPr/>
            <p:nvPr/>
          </p:nvSpPr>
          <p:spPr bwMode="auto">
            <a:xfrm>
              <a:off x="4385324" y="2949458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C0A61812-E30A-4530-9B9E-AD64964C47F2}"/>
                </a:ext>
              </a:extLst>
            </p:cNvPr>
            <p:cNvSpPr/>
            <p:nvPr/>
          </p:nvSpPr>
          <p:spPr bwMode="auto">
            <a:xfrm>
              <a:off x="4818285" y="3344259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4" name="Graphic 213">
              <a:extLst>
                <a:ext uri="{FF2B5EF4-FFF2-40B4-BE49-F238E27FC236}">
                  <a16:creationId xmlns:a16="http://schemas.microsoft.com/office/drawing/2014/main" id="{19A20266-3935-4831-B6F4-A13D1EB3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631" y="3298995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A669597-C4AB-4B8A-A516-30D3DC24F811}"/>
              </a:ext>
            </a:extLst>
          </p:cNvPr>
          <p:cNvGrpSpPr/>
          <p:nvPr/>
        </p:nvGrpSpPr>
        <p:grpSpPr>
          <a:xfrm>
            <a:off x="6274319" y="2517312"/>
            <a:ext cx="2017045" cy="2597615"/>
            <a:chOff x="7031667" y="4541813"/>
            <a:chExt cx="2057489" cy="264970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53C838E-D820-4FBA-B993-04CF2C9A2A28}"/>
                </a:ext>
              </a:extLst>
            </p:cNvPr>
            <p:cNvGrpSpPr/>
            <p:nvPr/>
          </p:nvGrpSpPr>
          <p:grpSpPr>
            <a:xfrm>
              <a:off x="8024846" y="4541813"/>
              <a:ext cx="1005840" cy="784236"/>
              <a:chOff x="8114227" y="4901865"/>
              <a:chExt cx="1005840" cy="784236"/>
            </a:xfrm>
          </p:grpSpPr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F55F27E1-B36A-4D6D-9D83-A15C9EFEF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1577" y="49018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56B7F58-C54F-4DD2-9CC5-1E414F18A00B}"/>
                  </a:ext>
                </a:extLst>
              </p:cNvPr>
              <p:cNvSpPr txBox="1"/>
              <p:nvPr/>
            </p:nvSpPr>
            <p:spPr>
              <a:xfrm>
                <a:off x="8114227" y="5335238"/>
                <a:ext cx="1005840" cy="350863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Event Hubs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2681D19-1A17-4383-BEE1-E605C43CF293}"/>
                </a:ext>
              </a:extLst>
            </p:cNvPr>
            <p:cNvGrpSpPr/>
            <p:nvPr/>
          </p:nvGrpSpPr>
          <p:grpSpPr>
            <a:xfrm>
              <a:off x="8093497" y="6407285"/>
              <a:ext cx="995659" cy="784232"/>
              <a:chOff x="7821681" y="6767337"/>
              <a:chExt cx="995659" cy="784232"/>
            </a:xfrm>
          </p:grpSpPr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2F485847-11F6-4A55-8557-1D3DC615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83932" y="6767337"/>
                <a:ext cx="471148" cy="471149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C07CCAC-8727-488A-B779-3964A36D5358}"/>
                  </a:ext>
                </a:extLst>
              </p:cNvPr>
              <p:cNvSpPr txBox="1"/>
              <p:nvPr/>
            </p:nvSpPr>
            <p:spPr>
              <a:xfrm>
                <a:off x="7821681" y="7200706"/>
                <a:ext cx="995659" cy="350863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Logic Apps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E1E666F-8FE9-4E3D-B331-8A49AC9F41F3}"/>
                </a:ext>
              </a:extLst>
            </p:cNvPr>
            <p:cNvSpPr txBox="1"/>
            <p:nvPr/>
          </p:nvSpPr>
          <p:spPr>
            <a:xfrm>
              <a:off x="7031667" y="5628173"/>
              <a:ext cx="980225" cy="2862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Integrate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83639-1D27-463E-AE3B-4D64AE783592}"/>
              </a:ext>
            </a:extLst>
          </p:cNvPr>
          <p:cNvGrpSpPr/>
          <p:nvPr/>
        </p:nvGrpSpPr>
        <p:grpSpPr>
          <a:xfrm>
            <a:off x="3658900" y="1570179"/>
            <a:ext cx="2371601" cy="612571"/>
            <a:chOff x="3658900" y="162610"/>
            <a:chExt cx="2371601" cy="61257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CE2971-D8A7-4A23-83CD-67095B28DD54}"/>
                </a:ext>
              </a:extLst>
            </p:cNvPr>
            <p:cNvSpPr txBox="1"/>
            <p:nvPr/>
          </p:nvSpPr>
          <p:spPr>
            <a:xfrm>
              <a:off x="419676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8CA845C-1240-4463-A001-153780CE4FF1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7898623E-8E48-4329-A7FD-9C125CFD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3FC59DD-2372-45F0-8C36-C316C82EF19E}"/>
              </a:ext>
            </a:extLst>
          </p:cNvPr>
          <p:cNvCxnSpPr>
            <a:cxnSpLocks/>
            <a:stCxn id="207" idx="3"/>
            <a:endCxn id="165" idx="1"/>
          </p:cNvCxnSpPr>
          <p:nvPr/>
        </p:nvCxnSpPr>
        <p:spPr>
          <a:xfrm>
            <a:off x="5533773" y="3720518"/>
            <a:ext cx="740546" cy="2101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3CBDC61-ABCC-49C5-BD45-A405062BB354}"/>
              </a:ext>
            </a:extLst>
          </p:cNvPr>
          <p:cNvCxnSpPr>
            <a:cxnSpLocks/>
          </p:cNvCxnSpPr>
          <p:nvPr/>
        </p:nvCxnSpPr>
        <p:spPr>
          <a:xfrm>
            <a:off x="2795310" y="3717712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pic>
        <p:nvPicPr>
          <p:cNvPr id="159" name="Graphic 158">
            <a:extLst>
              <a:ext uri="{FF2B5EF4-FFF2-40B4-BE49-F238E27FC236}">
                <a16:creationId xmlns:a16="http://schemas.microsoft.com/office/drawing/2014/main" id="{D730AC82-AAB4-422D-A60D-186C3B38D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4850" y="3377738"/>
            <a:ext cx="461887" cy="461886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C5104234-72D2-497C-98B7-358923060FF6}"/>
              </a:ext>
            </a:extLst>
          </p:cNvPr>
          <p:cNvSpPr txBox="1"/>
          <p:nvPr/>
        </p:nvSpPr>
        <p:spPr>
          <a:xfrm>
            <a:off x="7272759" y="3802592"/>
            <a:ext cx="986068" cy="343900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028B0A-118E-4CCF-A456-92E8E78C0B07}"/>
              </a:ext>
            </a:extLst>
          </p:cNvPr>
          <p:cNvCxnSpPr>
            <a:cxnSpLocks/>
          </p:cNvCxnSpPr>
          <p:nvPr/>
        </p:nvCxnSpPr>
        <p:spPr>
          <a:xfrm>
            <a:off x="760014" y="2228391"/>
            <a:ext cx="0" cy="2375323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2E76C63E-4210-42F2-B8D4-F3FCC3270911}"/>
              </a:ext>
            </a:extLst>
          </p:cNvPr>
          <p:cNvSpPr/>
          <p:nvPr/>
        </p:nvSpPr>
        <p:spPr>
          <a:xfrm>
            <a:off x="2673724" y="207599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3667CC-AF32-462D-A098-36A346EE6B06}"/>
              </a:ext>
            </a:extLst>
          </p:cNvPr>
          <p:cNvGrpSpPr/>
          <p:nvPr/>
        </p:nvGrpSpPr>
        <p:grpSpPr>
          <a:xfrm>
            <a:off x="545307" y="2153441"/>
            <a:ext cx="2045087" cy="3330613"/>
            <a:chOff x="545307" y="1854047"/>
            <a:chExt cx="2579290" cy="333061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F5C0F7-0EB4-4C31-A970-60EEFFA96858}"/>
                </a:ext>
              </a:extLst>
            </p:cNvPr>
            <p:cNvGrpSpPr/>
            <p:nvPr/>
          </p:nvGrpSpPr>
          <p:grpSpPr>
            <a:xfrm>
              <a:off x="545308" y="4783992"/>
              <a:ext cx="2579287" cy="400668"/>
              <a:chOff x="556242" y="4352782"/>
              <a:chExt cx="2631008" cy="408702"/>
            </a:xfrm>
            <a:noFill/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F33CDF2-465F-415D-8AAF-63AAF8AC027E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63E911-C817-4BD1-9F30-7DFC129F8921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510009-7B22-41C7-930A-F77AF567EDB0}"/>
                </a:ext>
              </a:extLst>
            </p:cNvPr>
            <p:cNvGrpSpPr/>
            <p:nvPr/>
          </p:nvGrpSpPr>
          <p:grpSpPr>
            <a:xfrm>
              <a:off x="545307" y="1854047"/>
              <a:ext cx="2579286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C242187-2FA6-4922-8890-E4D3A45919A4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0DF3BC3-E648-4C3E-9497-0D624A32187F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9527EF-878B-48EC-B93B-A092397F8176}"/>
                </a:ext>
              </a:extLst>
            </p:cNvPr>
            <p:cNvGrpSpPr/>
            <p:nvPr/>
          </p:nvGrpSpPr>
          <p:grpSpPr>
            <a:xfrm>
              <a:off x="545308" y="2425927"/>
              <a:ext cx="2579287" cy="400668"/>
              <a:chOff x="556242" y="2656687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CB99112-3753-4FD1-A5E7-8431315CD342}"/>
                  </a:ext>
                </a:extLst>
              </p:cNvPr>
              <p:cNvSpPr/>
              <p:nvPr/>
            </p:nvSpPr>
            <p:spPr bwMode="auto">
              <a:xfrm>
                <a:off x="556242" y="2656687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CA571E-1C96-493C-9A16-D7FC2C9C8B4C}"/>
                  </a:ext>
                </a:extLst>
              </p:cNvPr>
              <p:cNvSpPr txBox="1"/>
              <p:nvPr/>
            </p:nvSpPr>
            <p:spPr>
              <a:xfrm>
                <a:off x="618086" y="2657910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84B344E-A0F5-447C-B2FC-7FA815734C8C}"/>
                </a:ext>
              </a:extLst>
            </p:cNvPr>
            <p:cNvGrpSpPr/>
            <p:nvPr/>
          </p:nvGrpSpPr>
          <p:grpSpPr>
            <a:xfrm>
              <a:off x="545308" y="2980178"/>
              <a:ext cx="2579289" cy="400668"/>
              <a:chOff x="556242" y="3222051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1059CEC7-986B-4D51-9B01-945E05A59226}"/>
                  </a:ext>
                </a:extLst>
              </p:cNvPr>
              <p:cNvSpPr/>
              <p:nvPr/>
            </p:nvSpPr>
            <p:spPr bwMode="auto">
              <a:xfrm>
                <a:off x="556242" y="3222051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CD25D-2446-4CFF-AEC9-164A12AAC1A8}"/>
                  </a:ext>
                </a:extLst>
              </p:cNvPr>
              <p:cNvSpPr txBox="1"/>
              <p:nvPr/>
            </p:nvSpPr>
            <p:spPr>
              <a:xfrm>
                <a:off x="618086" y="3223274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B3AC7B-F9D2-4889-8F66-5E7F615A6D44}"/>
                </a:ext>
              </a:extLst>
            </p:cNvPr>
            <p:cNvGrpSpPr/>
            <p:nvPr/>
          </p:nvGrpSpPr>
          <p:grpSpPr>
            <a:xfrm>
              <a:off x="545307" y="3534426"/>
              <a:ext cx="2579288" cy="400668"/>
              <a:chOff x="556241" y="3787415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8AD4A0-1C14-4A26-8958-F755D87DA769}"/>
                  </a:ext>
                </a:extLst>
              </p:cNvPr>
              <p:cNvSpPr/>
              <p:nvPr/>
            </p:nvSpPr>
            <p:spPr bwMode="auto">
              <a:xfrm>
                <a:off x="556241" y="3787415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64C029-30CB-49C3-A79A-DFF36279485D}"/>
                  </a:ext>
                </a:extLst>
              </p:cNvPr>
              <p:cNvSpPr txBox="1"/>
              <p:nvPr/>
            </p:nvSpPr>
            <p:spPr>
              <a:xfrm>
                <a:off x="618086" y="3788640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74DD2E7-2D11-44F2-BC90-2B334F9BED10}"/>
                </a:ext>
              </a:extLst>
            </p:cNvPr>
            <p:cNvGrpSpPr/>
            <p:nvPr/>
          </p:nvGrpSpPr>
          <p:grpSpPr>
            <a:xfrm>
              <a:off x="545308" y="4088684"/>
              <a:ext cx="2579288" cy="400668"/>
              <a:chOff x="556242" y="4352785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9BFB739-356B-49C5-90B3-9B8E30340C76}"/>
                  </a:ext>
                </a:extLst>
              </p:cNvPr>
              <p:cNvSpPr/>
              <p:nvPr/>
            </p:nvSpPr>
            <p:spPr bwMode="auto">
              <a:xfrm>
                <a:off x="556242" y="4352785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E3CB49-C2C7-4D7E-8675-213CEF5AA634}"/>
                  </a:ext>
                </a:extLst>
              </p:cNvPr>
              <p:cNvSpPr txBox="1"/>
              <p:nvPr/>
            </p:nvSpPr>
            <p:spPr>
              <a:xfrm>
                <a:off x="618086" y="4353998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78ED113-2399-4FAA-87CF-48EA6C76322E}"/>
              </a:ext>
            </a:extLst>
          </p:cNvPr>
          <p:cNvSpPr/>
          <p:nvPr/>
        </p:nvSpPr>
        <p:spPr bwMode="auto">
          <a:xfrm>
            <a:off x="9396690" y="2517313"/>
            <a:ext cx="2718576" cy="25488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2F2F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A7DA531-B37C-4BE6-A4EA-3433A0CEC9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7464" y="2777082"/>
            <a:ext cx="1179320" cy="40423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3F229A2-6247-40FA-B6BF-7AAD9226DF8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76" y="2900447"/>
            <a:ext cx="1237802" cy="224352"/>
          </a:xfrm>
          <a:prstGeom prst="rect">
            <a:avLst/>
          </a:prstGeom>
        </p:spPr>
      </p:pic>
      <p:pic>
        <p:nvPicPr>
          <p:cNvPr id="85" name="Picture 8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DB9C23-AE48-4584-A1C0-B6DE47A8CD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24" y="3638809"/>
            <a:ext cx="975445" cy="286537"/>
          </a:xfrm>
          <a:prstGeom prst="rect">
            <a:avLst/>
          </a:prstGeom>
        </p:spPr>
      </p:pic>
      <p:pic>
        <p:nvPicPr>
          <p:cNvPr id="86" name="Picture 8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A1B0FC-2D7A-475A-8E18-2936F841BB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0322" b="18333"/>
          <a:stretch/>
        </p:blipFill>
        <p:spPr>
          <a:xfrm>
            <a:off x="9449810" y="4376767"/>
            <a:ext cx="1667489" cy="689421"/>
          </a:xfrm>
          <a:prstGeom prst="rect">
            <a:avLst/>
          </a:prstGeom>
        </p:spPr>
      </p:pic>
      <p:pic>
        <p:nvPicPr>
          <p:cNvPr id="87" name="Picture 8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597BBE8-0362-4654-98ED-EAE14DF2AE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50974" y="3618544"/>
            <a:ext cx="1240612" cy="29974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7952F92-8610-4E55-BE81-C0DE3DC5079C}"/>
              </a:ext>
            </a:extLst>
          </p:cNvPr>
          <p:cNvCxnSpPr>
            <a:stCxn id="170" idx="3"/>
            <a:endCxn id="82" idx="1"/>
          </p:cNvCxnSpPr>
          <p:nvPr/>
        </p:nvCxnSpPr>
        <p:spPr>
          <a:xfrm>
            <a:off x="7971957" y="2748255"/>
            <a:ext cx="1424733" cy="1043496"/>
          </a:xfrm>
          <a:prstGeom prst="bentConnector3">
            <a:avLst>
              <a:gd name="adj1" fmla="val 7835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55277B-B9A9-4A0B-B72A-A3655FA4A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11" y="4071048"/>
            <a:ext cx="1176975" cy="8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2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208" grpId="0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6ED-116E-400B-B247-ED9B0BB7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data – use cases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91D47-AE04-40C6-B95E-79994B1C5039}"/>
              </a:ext>
            </a:extLst>
          </p:cNvPr>
          <p:cNvGrpSpPr/>
          <p:nvPr/>
        </p:nvGrpSpPr>
        <p:grpSpPr>
          <a:xfrm>
            <a:off x="424736" y="2256834"/>
            <a:ext cx="4169247" cy="365708"/>
            <a:chOff x="426425" y="3666045"/>
            <a:chExt cx="4087867" cy="3585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B8E560-9D70-4D44-9304-B87A69F4893B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Security and Threat Detection</a:t>
              </a:r>
            </a:p>
          </p:txBody>
        </p:sp>
        <p:sp>
          <p:nvSpPr>
            <p:cNvPr id="8" name="arrow_15" title="Icon of a arrow in a circle pointed right">
              <a:extLst>
                <a:ext uri="{FF2B5EF4-FFF2-40B4-BE49-F238E27FC236}">
                  <a16:creationId xmlns:a16="http://schemas.microsoft.com/office/drawing/2014/main" id="{A83769D2-D023-46F8-BBF3-B0EC592A04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30EA26-0411-462C-9036-011A370246FC}"/>
              </a:ext>
            </a:extLst>
          </p:cNvPr>
          <p:cNvGrpSpPr/>
          <p:nvPr/>
        </p:nvGrpSpPr>
        <p:grpSpPr>
          <a:xfrm>
            <a:off x="424736" y="4364659"/>
            <a:ext cx="4169247" cy="365708"/>
            <a:chOff x="426425" y="3666045"/>
            <a:chExt cx="4087867" cy="358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FFE2C9-76B6-4FEC-B3CC-72316FB95EF4}"/>
                </a:ext>
              </a:extLst>
            </p:cNvPr>
            <p:cNvSpPr/>
            <p:nvPr/>
          </p:nvSpPr>
          <p:spPr>
            <a:xfrm>
              <a:off x="912336" y="3709524"/>
              <a:ext cx="3601956" cy="2663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Enable Developer Investigations</a:t>
              </a:r>
            </a:p>
          </p:txBody>
        </p:sp>
        <p:sp>
          <p:nvSpPr>
            <p:cNvPr id="11" name="arrow_15" title="Icon of a arrow in a circle pointed right">
              <a:extLst>
                <a:ext uri="{FF2B5EF4-FFF2-40B4-BE49-F238E27FC236}">
                  <a16:creationId xmlns:a16="http://schemas.microsoft.com/office/drawing/2014/main" id="{2D64380E-DD17-4B9B-8259-377886BC11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F9AB89-D7CE-4689-9783-341839CA5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22" b="18333"/>
          <a:stretch/>
        </p:blipFill>
        <p:spPr>
          <a:xfrm>
            <a:off x="4511246" y="1274033"/>
            <a:ext cx="1667489" cy="689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92C93-20E2-4306-BE76-A78FE5BEE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20035"/>
            <a:ext cx="6010940" cy="31162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7" name="Picture 2" descr="https://techcommunity.microsoft.com/t5/image/serverpage/image-id/46649i6E08CD5FD7C6FF95">
            <a:extLst>
              <a:ext uri="{FF2B5EF4-FFF2-40B4-BE49-F238E27FC236}">
                <a16:creationId xmlns:a16="http://schemas.microsoft.com/office/drawing/2014/main" id="{FE9258EA-895B-4B8D-9A8C-1595DFE9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36880"/>
            <a:ext cx="6010940" cy="323476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F4FE90-D333-42A5-A744-5A40FDCA4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95" y="3836320"/>
            <a:ext cx="975445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1765-10C0-40B6-B144-DDE04A81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 your alerts into a partner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BF7044-B303-4BF3-8977-EC0BB62218B4}"/>
              </a:ext>
            </a:extLst>
          </p:cNvPr>
          <p:cNvSpPr/>
          <p:nvPr/>
        </p:nvSpPr>
        <p:spPr bwMode="auto">
          <a:xfrm>
            <a:off x="3271717" y="1289693"/>
            <a:ext cx="4590796" cy="5244457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FEDDF-490F-4E20-97FB-CC69B601396B}"/>
              </a:ext>
            </a:extLst>
          </p:cNvPr>
          <p:cNvSpPr/>
          <p:nvPr/>
        </p:nvSpPr>
        <p:spPr bwMode="auto">
          <a:xfrm>
            <a:off x="3186128" y="4094795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6A79AE-BE77-40BB-9EB4-4D195E6A473B}"/>
              </a:ext>
            </a:extLst>
          </p:cNvPr>
          <p:cNvSpPr/>
          <p:nvPr/>
        </p:nvSpPr>
        <p:spPr bwMode="auto">
          <a:xfrm>
            <a:off x="6445314" y="3682709"/>
            <a:ext cx="1153756" cy="989353"/>
          </a:xfrm>
          <a:prstGeom prst="roundRect">
            <a:avLst>
              <a:gd name="adj" fmla="val 7706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1941FB-BAFB-46EB-9042-76113AC83B5F}"/>
              </a:ext>
            </a:extLst>
          </p:cNvPr>
          <p:cNvGrpSpPr/>
          <p:nvPr/>
        </p:nvGrpSpPr>
        <p:grpSpPr>
          <a:xfrm>
            <a:off x="3747661" y="2759636"/>
            <a:ext cx="1576562" cy="2817113"/>
            <a:chOff x="3957211" y="1952142"/>
            <a:chExt cx="1576562" cy="28171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52BBE47-B326-4739-B567-D7AE364455EE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87D303-FC74-4FF5-8330-AB5D1EC24244}"/>
                </a:ext>
              </a:extLst>
            </p:cNvPr>
            <p:cNvSpPr txBox="1"/>
            <p:nvPr/>
          </p:nvSpPr>
          <p:spPr>
            <a:xfrm>
              <a:off x="4401964" y="2422669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Metrics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B9798886-A619-432F-BF1E-362A3868E05E}"/>
                </a:ext>
              </a:extLst>
            </p:cNvPr>
            <p:cNvSpPr/>
            <p:nvPr/>
          </p:nvSpPr>
          <p:spPr bwMode="auto">
            <a:xfrm>
              <a:off x="4385324" y="224682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491BEB-1366-4FC4-BEDD-13466AF060FF}"/>
                </a:ext>
              </a:extLst>
            </p:cNvPr>
            <p:cNvSpPr/>
            <p:nvPr/>
          </p:nvSpPr>
          <p:spPr bwMode="auto">
            <a:xfrm>
              <a:off x="4824260" y="2766637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A64B33-5B4D-42F9-8853-D9451B4EA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7646" y="2660755"/>
              <a:ext cx="462836" cy="462836"/>
            </a:xfrm>
            <a:prstGeom prst="rect">
              <a:avLst/>
            </a:prstGeom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D7ED81-1191-4AEA-A49A-7E4F354D2ABC}"/>
                </a:ext>
              </a:extLst>
            </p:cNvPr>
            <p:cNvSpPr txBox="1"/>
            <p:nvPr/>
          </p:nvSpPr>
          <p:spPr>
            <a:xfrm>
              <a:off x="4495467" y="3604810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Logs</a:t>
              </a:r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B7FAEAD2-074C-4930-8451-690F6CC7E9A2}"/>
                </a:ext>
              </a:extLst>
            </p:cNvPr>
            <p:cNvSpPr/>
            <p:nvPr/>
          </p:nvSpPr>
          <p:spPr bwMode="auto">
            <a:xfrm>
              <a:off x="4385324" y="343659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C2AD4B-6625-4FE9-ADD3-56CF3777C20C}"/>
                </a:ext>
              </a:extLst>
            </p:cNvPr>
            <p:cNvSpPr/>
            <p:nvPr/>
          </p:nvSpPr>
          <p:spPr bwMode="auto">
            <a:xfrm>
              <a:off x="4818285" y="3834117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13ABD3E-832E-4A8E-842C-EA0EAF915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631" y="3786131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EE740C-FBC1-4761-AA14-535776BD97CB}"/>
              </a:ext>
            </a:extLst>
          </p:cNvPr>
          <p:cNvGrpSpPr/>
          <p:nvPr/>
        </p:nvGrpSpPr>
        <p:grpSpPr>
          <a:xfrm>
            <a:off x="6076596" y="3836998"/>
            <a:ext cx="1565228" cy="732842"/>
            <a:chOff x="7031667" y="4288920"/>
            <a:chExt cx="1596614" cy="7475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FE8C9A-F02A-44CB-88EC-D3A47413EFF9}"/>
                </a:ext>
              </a:extLst>
            </p:cNvPr>
            <p:cNvGrpSpPr/>
            <p:nvPr/>
          </p:nvGrpSpPr>
          <p:grpSpPr>
            <a:xfrm>
              <a:off x="7622441" y="4288920"/>
              <a:ext cx="1005840" cy="747537"/>
              <a:chOff x="7755337" y="4442358"/>
              <a:chExt cx="1005840" cy="74753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30574152-ACC4-42E7-B8A0-6949E0D07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64980" y="4442358"/>
                <a:ext cx="386554" cy="38655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F0022-012C-4F77-BDD1-C21D80633BA1}"/>
                  </a:ext>
                </a:extLst>
              </p:cNvPr>
              <p:cNvSpPr txBox="1"/>
              <p:nvPr/>
            </p:nvSpPr>
            <p:spPr>
              <a:xfrm>
                <a:off x="7755337" y="4839030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Alerts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60E0B-F375-4F4F-8131-65E67927C86C}"/>
                </a:ext>
              </a:extLst>
            </p:cNvPr>
            <p:cNvSpPr txBox="1"/>
            <p:nvPr/>
          </p:nvSpPr>
          <p:spPr>
            <a:xfrm>
              <a:off x="7031667" y="4491676"/>
              <a:ext cx="799321" cy="2862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Respond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B65083-24E7-4A4B-B994-41E06BD8E866}"/>
              </a:ext>
            </a:extLst>
          </p:cNvPr>
          <p:cNvGrpSpPr/>
          <p:nvPr/>
        </p:nvGrpSpPr>
        <p:grpSpPr>
          <a:xfrm>
            <a:off x="3449350" y="970104"/>
            <a:ext cx="2371601" cy="612571"/>
            <a:chOff x="3658900" y="162610"/>
            <a:chExt cx="2371601" cy="6125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49EAE6-81E0-4D19-A0B9-105782EFC07A}"/>
                </a:ext>
              </a:extLst>
            </p:cNvPr>
            <p:cNvSpPr txBox="1"/>
            <p:nvPr/>
          </p:nvSpPr>
          <p:spPr>
            <a:xfrm>
              <a:off x="4196760" y="287860"/>
              <a:ext cx="1833741" cy="36207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Monitor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FB6D07-F25C-4BC0-A974-4395374DC8C8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3C720B2-0079-4C3E-A12E-838DC5AB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0B7777-ADD4-4616-9369-5D968C7E278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324223" y="4173481"/>
            <a:ext cx="752373" cy="2590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3C12F5-2C65-443F-9076-2140F96834A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090585" y="4165387"/>
            <a:ext cx="657076" cy="1122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CF7BC6D4-62C9-4766-8537-C6AF557192EF}"/>
              </a:ext>
            </a:extLst>
          </p:cNvPr>
          <p:cNvSpPr/>
          <p:nvPr/>
        </p:nvSpPr>
        <p:spPr>
          <a:xfrm>
            <a:off x="2977965" y="2411537"/>
            <a:ext cx="112620" cy="3507698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B4D43C-449A-435C-8431-FB40E6BE74FC}"/>
              </a:ext>
            </a:extLst>
          </p:cNvPr>
          <p:cNvGrpSpPr/>
          <p:nvPr/>
        </p:nvGrpSpPr>
        <p:grpSpPr>
          <a:xfrm>
            <a:off x="335758" y="5431692"/>
            <a:ext cx="2579288" cy="400668"/>
            <a:chOff x="556242" y="4352782"/>
            <a:chExt cx="2631008" cy="408702"/>
          </a:xfrm>
          <a:noFill/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44E113-2143-4D66-8850-EDC43DC34C34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8D3593-E8AA-4D8E-A94A-22F5584F8EC7}"/>
                </a:ext>
              </a:extLst>
            </p:cNvPr>
            <p:cNvSpPr txBox="1"/>
            <p:nvPr/>
          </p:nvSpPr>
          <p:spPr>
            <a:xfrm>
              <a:off x="618086" y="4354001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Custom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74B0AC-95A5-43E4-BD33-CCA0C2632A3A}"/>
              </a:ext>
            </a:extLst>
          </p:cNvPr>
          <p:cNvGrpSpPr/>
          <p:nvPr/>
        </p:nvGrpSpPr>
        <p:grpSpPr>
          <a:xfrm>
            <a:off x="335757" y="2501747"/>
            <a:ext cx="2579287" cy="402087"/>
            <a:chOff x="556241" y="2073340"/>
            <a:chExt cx="2631007" cy="410150"/>
          </a:xfrm>
          <a:solidFill>
            <a:schemeClr val="bg1">
              <a:lumMod val="75000"/>
            </a:schemeClr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3E8BB3-4C70-40A4-8336-4C8CF5D30B11}"/>
                </a:ext>
              </a:extLst>
            </p:cNvPr>
            <p:cNvSpPr/>
            <p:nvPr/>
          </p:nvSpPr>
          <p:spPr bwMode="auto">
            <a:xfrm>
              <a:off x="556241" y="2073340"/>
              <a:ext cx="263100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09757D-D837-4EA6-AD22-3C4E7835D4AC}"/>
                </a:ext>
              </a:extLst>
            </p:cNvPr>
            <p:cNvSpPr txBox="1"/>
            <p:nvPr/>
          </p:nvSpPr>
          <p:spPr>
            <a:xfrm>
              <a:off x="618086" y="2077225"/>
              <a:ext cx="1247457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03C9E5-B72F-42E1-8BB5-44E391126AEC}"/>
              </a:ext>
            </a:extLst>
          </p:cNvPr>
          <p:cNvGrpSpPr/>
          <p:nvPr/>
        </p:nvGrpSpPr>
        <p:grpSpPr>
          <a:xfrm>
            <a:off x="335758" y="3073629"/>
            <a:ext cx="2579288" cy="400668"/>
            <a:chOff x="556242" y="2656689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9433DFE-3796-4D36-BBDE-87B13E649D76}"/>
                </a:ext>
              </a:extLst>
            </p:cNvPr>
            <p:cNvSpPr/>
            <p:nvPr/>
          </p:nvSpPr>
          <p:spPr bwMode="auto">
            <a:xfrm>
              <a:off x="556242" y="2656689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82C9A3-386A-4084-840D-9E70F5BDF4DB}"/>
                </a:ext>
              </a:extLst>
            </p:cNvPr>
            <p:cNvSpPr txBox="1"/>
            <p:nvPr/>
          </p:nvSpPr>
          <p:spPr>
            <a:xfrm>
              <a:off x="618086" y="2657908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Operating System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782EC4-9F16-459A-87EA-A95AD6ABB7CC}"/>
              </a:ext>
            </a:extLst>
          </p:cNvPr>
          <p:cNvGrpSpPr/>
          <p:nvPr/>
        </p:nvGrpSpPr>
        <p:grpSpPr>
          <a:xfrm>
            <a:off x="335758" y="3627879"/>
            <a:ext cx="2579290" cy="400668"/>
            <a:chOff x="556242" y="3222053"/>
            <a:chExt cx="2631010" cy="408702"/>
          </a:xfrm>
          <a:solidFill>
            <a:schemeClr val="bg1">
              <a:lumMod val="75000"/>
            </a:schemeClr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CAB8B3-9527-433F-B6D9-0CA64AB66A91}"/>
                </a:ext>
              </a:extLst>
            </p:cNvPr>
            <p:cNvSpPr/>
            <p:nvPr/>
          </p:nvSpPr>
          <p:spPr bwMode="auto">
            <a:xfrm>
              <a:off x="556242" y="3222053"/>
              <a:ext cx="2631010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7DAE02-3191-44FF-81C5-1BE07B2AF7A2}"/>
                </a:ext>
              </a:extLst>
            </p:cNvPr>
            <p:cNvSpPr txBox="1"/>
            <p:nvPr/>
          </p:nvSpPr>
          <p:spPr>
            <a:xfrm>
              <a:off x="618086" y="3223272"/>
              <a:ext cx="1704954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Resources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E3FFE0-55CE-4EAF-9BF6-D4A5E1C9E035}"/>
              </a:ext>
            </a:extLst>
          </p:cNvPr>
          <p:cNvGrpSpPr/>
          <p:nvPr/>
        </p:nvGrpSpPr>
        <p:grpSpPr>
          <a:xfrm>
            <a:off x="335757" y="4182129"/>
            <a:ext cx="2579289" cy="400668"/>
            <a:chOff x="556241" y="3787417"/>
            <a:chExt cx="2631009" cy="408702"/>
          </a:xfrm>
          <a:solidFill>
            <a:schemeClr val="bg1">
              <a:lumMod val="75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F95959-90B0-4EA9-BEF4-0D267D9C1187}"/>
                </a:ext>
              </a:extLst>
            </p:cNvPr>
            <p:cNvSpPr/>
            <p:nvPr/>
          </p:nvSpPr>
          <p:spPr bwMode="auto">
            <a:xfrm>
              <a:off x="556241" y="3787417"/>
              <a:ext cx="2631009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CD0F87-0AAB-44D7-BFA0-8829B0EBFD48}"/>
                </a:ext>
              </a:extLst>
            </p:cNvPr>
            <p:cNvSpPr txBox="1"/>
            <p:nvPr/>
          </p:nvSpPr>
          <p:spPr>
            <a:xfrm>
              <a:off x="618086" y="3788636"/>
              <a:ext cx="1936556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Subscription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74BAE3-8B97-4F02-9C97-E4C31558380D}"/>
              </a:ext>
            </a:extLst>
          </p:cNvPr>
          <p:cNvGrpSpPr/>
          <p:nvPr/>
        </p:nvGrpSpPr>
        <p:grpSpPr>
          <a:xfrm>
            <a:off x="335758" y="4736380"/>
            <a:ext cx="2579288" cy="400668"/>
            <a:chOff x="556242" y="4352782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126DA0-65EC-40D3-80F1-F6ABCE12ED59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9313DC-98F1-44D1-BB00-6970002E7792}"/>
                </a:ext>
              </a:extLst>
            </p:cNvPr>
            <p:cNvSpPr txBox="1"/>
            <p:nvPr/>
          </p:nvSpPr>
          <p:spPr>
            <a:xfrm>
              <a:off x="618086" y="4354001"/>
              <a:ext cx="1400448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Tenant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47A83D-F034-4510-A19C-A49842B5AB1E}"/>
              </a:ext>
            </a:extLst>
          </p:cNvPr>
          <p:cNvCxnSpPr>
            <a:cxnSpLocks/>
          </p:cNvCxnSpPr>
          <p:nvPr/>
        </p:nvCxnSpPr>
        <p:spPr>
          <a:xfrm>
            <a:off x="550464" y="2876091"/>
            <a:ext cx="0" cy="204592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42414-3C84-48C4-A81B-39BF35C371FB}"/>
              </a:ext>
            </a:extLst>
          </p:cNvPr>
          <p:cNvCxnSpPr/>
          <p:nvPr/>
        </p:nvCxnSpPr>
        <p:spPr>
          <a:xfrm>
            <a:off x="550464" y="3459701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CA7003-72FF-43BB-94E6-9A1BC5680814}"/>
              </a:ext>
            </a:extLst>
          </p:cNvPr>
          <p:cNvCxnSpPr/>
          <p:nvPr/>
        </p:nvCxnSpPr>
        <p:spPr>
          <a:xfrm>
            <a:off x="550464" y="4009695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C4F1587-4EAA-4166-9EE7-678DB35CACEC}"/>
              </a:ext>
            </a:extLst>
          </p:cNvPr>
          <p:cNvCxnSpPr/>
          <p:nvPr/>
        </p:nvCxnSpPr>
        <p:spPr>
          <a:xfrm>
            <a:off x="550464" y="4581603"/>
            <a:ext cx="0" cy="178267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A957AFF-7B3B-4590-B440-2225095E0FFA}"/>
              </a:ext>
            </a:extLst>
          </p:cNvPr>
          <p:cNvSpPr/>
          <p:nvPr/>
        </p:nvSpPr>
        <p:spPr bwMode="auto">
          <a:xfrm>
            <a:off x="8362946" y="4684880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2E47E4E-8D51-4659-A92A-E4B76CA78CE4}"/>
              </a:ext>
            </a:extLst>
          </p:cNvPr>
          <p:cNvSpPr/>
          <p:nvPr/>
        </p:nvSpPr>
        <p:spPr bwMode="auto">
          <a:xfrm>
            <a:off x="8362946" y="5293089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SMS/Email/ Voice/Mobile App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E813D73-BBBD-44BE-AAC0-6D71CEC19809}"/>
              </a:ext>
            </a:extLst>
          </p:cNvPr>
          <p:cNvSpPr/>
          <p:nvPr/>
        </p:nvSpPr>
        <p:spPr bwMode="auto">
          <a:xfrm>
            <a:off x="8376512" y="4087176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Logic Apps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2461F6F-D9E9-4571-ABF9-7CEA0BBD53A4}"/>
              </a:ext>
            </a:extLst>
          </p:cNvPr>
          <p:cNvSpPr/>
          <p:nvPr/>
        </p:nvSpPr>
        <p:spPr bwMode="auto">
          <a:xfrm>
            <a:off x="8362946" y="3479139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Automation Runbook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126157-211C-4871-A7F9-9995177DE8E2}"/>
              </a:ext>
            </a:extLst>
          </p:cNvPr>
          <p:cNvSpPr/>
          <p:nvPr/>
        </p:nvSpPr>
        <p:spPr bwMode="auto">
          <a:xfrm>
            <a:off x="8362947" y="2867694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7B849A8-5283-4F59-8BB7-DA6A1A724837}"/>
              </a:ext>
            </a:extLst>
          </p:cNvPr>
          <p:cNvSpPr/>
          <p:nvPr/>
        </p:nvSpPr>
        <p:spPr bwMode="auto">
          <a:xfrm>
            <a:off x="8362947" y="2265522"/>
            <a:ext cx="1828803" cy="46938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ITSM Integrations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46324-9A90-4896-BF42-F80B03AE3975}"/>
              </a:ext>
            </a:extLst>
          </p:cNvPr>
          <p:cNvSpPr/>
          <p:nvPr/>
        </p:nvSpPr>
        <p:spPr bwMode="auto">
          <a:xfrm>
            <a:off x="10722023" y="1619351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Service Now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49037F-1D0C-4886-B485-EF39B4E8495F}"/>
              </a:ext>
            </a:extLst>
          </p:cNvPr>
          <p:cNvSpPr/>
          <p:nvPr/>
        </p:nvSpPr>
        <p:spPr bwMode="auto">
          <a:xfrm>
            <a:off x="10722023" y="2153911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Cherwell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EEDBD5-3915-4E9A-BC36-729C7D987353}"/>
              </a:ext>
            </a:extLst>
          </p:cNvPr>
          <p:cNvSpPr/>
          <p:nvPr/>
        </p:nvSpPr>
        <p:spPr bwMode="auto">
          <a:xfrm>
            <a:off x="10722023" y="2685490"/>
            <a:ext cx="1190625" cy="352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Provance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7B20E79-E5B9-4D6B-B79E-6E275564581D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10191750" y="1795614"/>
            <a:ext cx="530273" cy="7046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8C6B045-5C44-4A37-B481-C0625CCBC48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10191750" y="2330174"/>
            <a:ext cx="530273" cy="1700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763C60F-2211-4242-9242-C08E6A5069E7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10191750" y="2500217"/>
            <a:ext cx="530273" cy="3615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ket 62">
            <a:extLst>
              <a:ext uri="{FF2B5EF4-FFF2-40B4-BE49-F238E27FC236}">
                <a16:creationId xmlns:a16="http://schemas.microsoft.com/office/drawing/2014/main" id="{878B6546-5A21-4D79-A9B6-55F5A6DF7B90}"/>
              </a:ext>
            </a:extLst>
          </p:cNvPr>
          <p:cNvSpPr/>
          <p:nvPr/>
        </p:nvSpPr>
        <p:spPr>
          <a:xfrm flipH="1">
            <a:off x="8151672" y="2030987"/>
            <a:ext cx="112620" cy="3990975"/>
          </a:xfrm>
          <a:prstGeom prst="rightBracket">
            <a:avLst>
              <a:gd name="adj" fmla="val 95959"/>
            </a:avLst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E06CE31-5D91-4317-ADF7-3156CF38BD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99070" y="4177386"/>
            <a:ext cx="552602" cy="4743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  <a:headEnd type="none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29796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landscape – apps &amp; 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6C9F48-892F-46DF-A825-8679164ADD8D}"/>
              </a:ext>
            </a:extLst>
          </p:cNvPr>
          <p:cNvSpPr/>
          <p:nvPr/>
        </p:nvSpPr>
        <p:spPr bwMode="auto">
          <a:xfrm>
            <a:off x="4720575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87E0A-EB76-40EB-91E7-CCFC63DD226C}"/>
              </a:ext>
            </a:extLst>
          </p:cNvPr>
          <p:cNvSpPr txBox="1"/>
          <p:nvPr/>
        </p:nvSpPr>
        <p:spPr>
          <a:xfrm>
            <a:off x="5594894" y="3435952"/>
            <a:ext cx="1002212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BB989-DE34-4AE9-B92A-8A0C63D8C592}"/>
              </a:ext>
            </a:extLst>
          </p:cNvPr>
          <p:cNvSpPr/>
          <p:nvPr/>
        </p:nvSpPr>
        <p:spPr bwMode="auto">
          <a:xfrm>
            <a:off x="8784576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47C71-0CAD-420B-ACC5-E9D167FADF0C}"/>
              </a:ext>
            </a:extLst>
          </p:cNvPr>
          <p:cNvSpPr txBox="1"/>
          <p:nvPr/>
        </p:nvSpPr>
        <p:spPr>
          <a:xfrm>
            <a:off x="9497033" y="3435952"/>
            <a:ext cx="132593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Network</a:t>
            </a:r>
          </a:p>
        </p:txBody>
      </p:sp>
      <p:sp>
        <p:nvSpPr>
          <p:cNvPr id="22" name="network_3" title="Icon of a server connected to a network">
            <a:extLst>
              <a:ext uri="{FF2B5EF4-FFF2-40B4-BE49-F238E27FC236}">
                <a16:creationId xmlns:a16="http://schemas.microsoft.com/office/drawing/2014/main" id="{301C0C7F-D6F7-42BB-9D6C-50FC72E14B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30433" y="4029156"/>
            <a:ext cx="596602" cy="619113"/>
          </a:xfrm>
          <a:custGeom>
            <a:avLst/>
            <a:gdLst>
              <a:gd name="T0" fmla="*/ 136 w 270"/>
              <a:gd name="T1" fmla="*/ 281 h 281"/>
              <a:gd name="T2" fmla="*/ 71 w 270"/>
              <a:gd name="T3" fmla="*/ 281 h 281"/>
              <a:gd name="T4" fmla="*/ 71 w 270"/>
              <a:gd name="T5" fmla="*/ 240 h 281"/>
              <a:gd name="T6" fmla="*/ 115 w 270"/>
              <a:gd name="T7" fmla="*/ 240 h 281"/>
              <a:gd name="T8" fmla="*/ 115 w 270"/>
              <a:gd name="T9" fmla="*/ 218 h 281"/>
              <a:gd name="T10" fmla="*/ 157 w 270"/>
              <a:gd name="T11" fmla="*/ 218 h 281"/>
              <a:gd name="T12" fmla="*/ 157 w 270"/>
              <a:gd name="T13" fmla="*/ 240 h 281"/>
              <a:gd name="T14" fmla="*/ 198 w 270"/>
              <a:gd name="T15" fmla="*/ 240 h 281"/>
              <a:gd name="T16" fmla="*/ 198 w 270"/>
              <a:gd name="T17" fmla="*/ 281 h 281"/>
              <a:gd name="T18" fmla="*/ 136 w 270"/>
              <a:gd name="T19" fmla="*/ 281 h 281"/>
              <a:gd name="T20" fmla="*/ 71 w 270"/>
              <a:gd name="T21" fmla="*/ 260 h 281"/>
              <a:gd name="T22" fmla="*/ 0 w 270"/>
              <a:gd name="T23" fmla="*/ 260 h 281"/>
              <a:gd name="T24" fmla="*/ 198 w 270"/>
              <a:gd name="T25" fmla="*/ 260 h 281"/>
              <a:gd name="T26" fmla="*/ 270 w 270"/>
              <a:gd name="T27" fmla="*/ 260 h 281"/>
              <a:gd name="T28" fmla="*/ 135 w 270"/>
              <a:gd name="T29" fmla="*/ 218 h 281"/>
              <a:gd name="T30" fmla="*/ 135 w 270"/>
              <a:gd name="T31" fmla="*/ 190 h 281"/>
              <a:gd name="T32" fmla="*/ 191 w 270"/>
              <a:gd name="T33" fmla="*/ 189 h 281"/>
              <a:gd name="T34" fmla="*/ 191 w 270"/>
              <a:gd name="T35" fmla="*/ 14 h 281"/>
              <a:gd name="T36" fmla="*/ 177 w 270"/>
              <a:gd name="T37" fmla="*/ 0 h 281"/>
              <a:gd name="T38" fmla="*/ 93 w 270"/>
              <a:gd name="T39" fmla="*/ 0 h 281"/>
              <a:gd name="T40" fmla="*/ 79 w 270"/>
              <a:gd name="T41" fmla="*/ 14 h 281"/>
              <a:gd name="T42" fmla="*/ 79 w 270"/>
              <a:gd name="T43" fmla="*/ 189 h 281"/>
              <a:gd name="T44" fmla="*/ 191 w 270"/>
              <a:gd name="T45" fmla="*/ 189 h 281"/>
              <a:gd name="T46" fmla="*/ 110 w 270"/>
              <a:gd name="T47" fmla="*/ 37 h 281"/>
              <a:gd name="T48" fmla="*/ 160 w 270"/>
              <a:gd name="T49" fmla="*/ 37 h 281"/>
              <a:gd name="T50" fmla="*/ 110 w 270"/>
              <a:gd name="T51" fmla="*/ 113 h 281"/>
              <a:gd name="T52" fmla="*/ 160 w 270"/>
              <a:gd name="T53" fmla="*/ 113 h 281"/>
              <a:gd name="T54" fmla="*/ 110 w 270"/>
              <a:gd name="T55" fmla="*/ 150 h 281"/>
              <a:gd name="T56" fmla="*/ 160 w 270"/>
              <a:gd name="T57" fmla="*/ 15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0" h="281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C2D63-EBF4-44A5-8763-A400F77DAC95}"/>
              </a:ext>
            </a:extLst>
          </p:cNvPr>
          <p:cNvSpPr/>
          <p:nvPr/>
        </p:nvSpPr>
        <p:spPr bwMode="auto">
          <a:xfrm>
            <a:off x="656575" y="2333136"/>
            <a:ext cx="2750850" cy="2800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D8CBE-3C42-4028-B2DF-3F7AF75E7740}"/>
              </a:ext>
            </a:extLst>
          </p:cNvPr>
          <p:cNvSpPr txBox="1"/>
          <p:nvPr/>
        </p:nvSpPr>
        <p:spPr>
          <a:xfrm>
            <a:off x="1235402" y="3435952"/>
            <a:ext cx="159319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Infrastructure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67F01C-5FB0-4747-847A-C96C44491F78}"/>
              </a:ext>
            </a:extLst>
          </p:cNvPr>
          <p:cNvGrpSpPr/>
          <p:nvPr/>
        </p:nvGrpSpPr>
        <p:grpSpPr>
          <a:xfrm>
            <a:off x="1667752" y="3870499"/>
            <a:ext cx="951826" cy="712655"/>
            <a:chOff x="1667752" y="2975108"/>
            <a:chExt cx="951826" cy="712655"/>
          </a:xfrm>
        </p:grpSpPr>
        <p:sp>
          <p:nvSpPr>
            <p:cNvPr id="31" name="server" title="Icon of a server tower">
              <a:extLst>
                <a:ext uri="{FF2B5EF4-FFF2-40B4-BE49-F238E27FC236}">
                  <a16:creationId xmlns:a16="http://schemas.microsoft.com/office/drawing/2014/main" id="{BC078947-ECD2-4F4F-820C-1019C2E984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67752" y="3133765"/>
              <a:ext cx="291674" cy="55399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13" title="Icon of a cloud">
              <a:extLst>
                <a:ext uri="{FF2B5EF4-FFF2-40B4-BE49-F238E27FC236}">
                  <a16:creationId xmlns:a16="http://schemas.microsoft.com/office/drawing/2014/main" id="{3180742C-4E10-428E-AC97-2DFA744DC4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79358" y="2975108"/>
              <a:ext cx="540220" cy="296344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server" title="Icon of a server tower">
              <a:extLst>
                <a:ext uri="{FF2B5EF4-FFF2-40B4-BE49-F238E27FC236}">
                  <a16:creationId xmlns:a16="http://schemas.microsoft.com/office/drawing/2014/main" id="{C006A9AB-A859-46F2-87C7-0F9F6B285E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79360" y="3133765"/>
              <a:ext cx="291674" cy="553998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rgbClr val="F2F2F2"/>
            </a:solidFill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F61A41-3E78-4454-9230-F603967A30B1}"/>
              </a:ext>
            </a:extLst>
          </p:cNvPr>
          <p:cNvCxnSpPr/>
          <p:nvPr/>
        </p:nvCxnSpPr>
        <p:spPr>
          <a:xfrm>
            <a:off x="4064000" y="1616988"/>
            <a:ext cx="0" cy="4531807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1F9C92-C5AA-4686-B2CC-CCEF75705CF5}"/>
              </a:ext>
            </a:extLst>
          </p:cNvPr>
          <p:cNvCxnSpPr/>
          <p:nvPr/>
        </p:nvCxnSpPr>
        <p:spPr>
          <a:xfrm>
            <a:off x="8128000" y="1709097"/>
            <a:ext cx="0" cy="4531807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ablet_E70A" title="Icon of a tablet">
            <a:extLst>
              <a:ext uri="{FF2B5EF4-FFF2-40B4-BE49-F238E27FC236}">
                <a16:creationId xmlns:a16="http://schemas.microsoft.com/office/drawing/2014/main" id="{042C6974-EA82-41B0-B884-DB884D29F8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18668" y="4029156"/>
            <a:ext cx="754665" cy="553995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7929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7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D51B7940-FCEF-4A4C-A237-844FC57494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200" y="5331516"/>
            <a:ext cx="2145606" cy="479819"/>
          </a:xfrm>
          <a:prstGeom prst="rect">
            <a:avLst/>
          </a:prstGeom>
        </p:spPr>
      </p:pic>
      <p:pic>
        <p:nvPicPr>
          <p:cNvPr id="116" name="Picture 2" descr="Image result for rackspace">
            <a:extLst>
              <a:ext uri="{FF2B5EF4-FFF2-40B4-BE49-F238E27FC236}">
                <a16:creationId xmlns:a16="http://schemas.microsoft.com/office/drawing/2014/main" id="{7BA1D8BF-776B-4DCA-9CFA-2AB2810E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6" y="4571591"/>
            <a:ext cx="1907786" cy="4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zure Monitor">
            <a:extLst>
              <a:ext uri="{FF2B5EF4-FFF2-40B4-BE49-F238E27FC236}">
                <a16:creationId xmlns:a16="http://schemas.microsoft.com/office/drawing/2014/main" id="{7B69F708-2339-452B-9E8C-64F94D92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759" y="108084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4C19E4-99B3-4ECE-B08D-57350FD4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93" y="393536"/>
            <a:ext cx="10139266" cy="97244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Partner Solutions for Apps &amp; Workloads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C0069FF6-6C14-436C-87AB-1B659B1F3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11607800" cy="3690137"/>
          </a:xfrm>
        </p:spPr>
        <p:txBody>
          <a:bodyPr/>
          <a:lstStyle/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ISVs / MSPs / SIs are extending and building solutions on top of Azure Monitor for specific scenarios &amp; workloads</a:t>
            </a:r>
          </a:p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Some solutions help monitor diverse technologies deployed on Azure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/>
              <a:t>Apache, Citrix NetScaler, F5 SLB, SAP Hana, Oracle, etc.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/>
              <a:t>Others use their proprietary technologies to provide deeper scenario specific insights or diagnostics workflows</a:t>
            </a:r>
          </a:p>
        </p:txBody>
      </p:sp>
      <p:pic>
        <p:nvPicPr>
          <p:cNvPr id="50" name="Picture 6" descr="Image result for dxc">
            <a:extLst>
              <a:ext uri="{FF2B5EF4-FFF2-40B4-BE49-F238E27FC236}">
                <a16:creationId xmlns:a16="http://schemas.microsoft.com/office/drawing/2014/main" id="{D7CFA567-2A7C-4F24-ABD6-42DAFA932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0" b="40270"/>
          <a:stretch/>
        </p:blipFill>
        <p:spPr bwMode="auto">
          <a:xfrm>
            <a:off x="2810433" y="4571591"/>
            <a:ext cx="2465571" cy="4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63B1454-C1E0-44F2-B81C-8DD711973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42" y="5274361"/>
            <a:ext cx="1789716" cy="59412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343D051-58A8-421A-9740-066D71158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9788" y="5238609"/>
            <a:ext cx="2177200" cy="41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3B1D0-1FF4-4DC5-A25B-7C7A43D8F3DF}"/>
              </a:ext>
            </a:extLst>
          </p:cNvPr>
          <p:cNvSpPr txBox="1"/>
          <p:nvPr/>
        </p:nvSpPr>
        <p:spPr>
          <a:xfrm>
            <a:off x="6874935" y="6299316"/>
            <a:ext cx="5360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more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BRK3349 (Everything about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bold" panose="020B0502040204020203" pitchFamily="34" charset="0"/>
              </a:rPr>
              <a:t> Azure Monitor telemetry and building integration with ITSM/SIEM tools)</a:t>
            </a:r>
          </a:p>
        </p:txBody>
      </p:sp>
    </p:spTree>
    <p:extLst>
      <p:ext uri="{BB962C8B-B14F-4D97-AF65-F5344CB8AC3E}">
        <p14:creationId xmlns:p14="http://schemas.microsoft.com/office/powerpoint/2010/main" val="2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7D0971-603E-4C93-A690-6E86A0BF97B7}"/>
              </a:ext>
            </a:extLst>
          </p:cNvPr>
          <p:cNvSpPr/>
          <p:nvPr/>
        </p:nvSpPr>
        <p:spPr bwMode="auto">
          <a:xfrm>
            <a:off x="13274" y="1362024"/>
            <a:ext cx="12178725" cy="4825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3F0EA-890C-43FA-A01C-12A5E134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themes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1D99B9-6ACC-4916-B95A-19EFC6CB2924}"/>
              </a:ext>
            </a:extLst>
          </p:cNvPr>
          <p:cNvGrpSpPr/>
          <p:nvPr/>
        </p:nvGrpSpPr>
        <p:grpSpPr>
          <a:xfrm>
            <a:off x="588262" y="1687127"/>
            <a:ext cx="5507737" cy="3057500"/>
            <a:chOff x="588262" y="1687127"/>
            <a:chExt cx="5507737" cy="3057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035356-2A25-4400-82D4-276586C67E18}"/>
                </a:ext>
              </a:extLst>
            </p:cNvPr>
            <p:cNvSpPr/>
            <p:nvPr/>
          </p:nvSpPr>
          <p:spPr>
            <a:xfrm>
              <a:off x="588262" y="1687127"/>
              <a:ext cx="5507737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Export data to existing cloud management tools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D3F9A-91F0-4F9A-8CCF-0A8B7193A384}"/>
                </a:ext>
              </a:extLst>
            </p:cNvPr>
            <p:cNvSpPr/>
            <p:nvPr/>
          </p:nvSpPr>
          <p:spPr>
            <a:xfrm>
              <a:off x="588262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SIEM, ITSM, APM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1EA8D-3618-4871-9643-1D999835B989}"/>
                </a:ext>
              </a:extLst>
            </p:cNvPr>
            <p:cNvSpPr/>
            <p:nvPr/>
          </p:nvSpPr>
          <p:spPr>
            <a:xfrm>
              <a:off x="588262" y="3748568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Dashboarding/Reporting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B8CAC-4C52-4AF3-90C5-CAE1DE7003F5}"/>
                </a:ext>
              </a:extLst>
            </p:cNvPr>
            <p:cNvSpPr/>
            <p:nvPr/>
          </p:nvSpPr>
          <p:spPr>
            <a:xfrm>
              <a:off x="588262" y="4282962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 tools, Cost Management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A145E2-E467-42A3-84C1-034F88C6C0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2840150"/>
              <a:ext cx="515721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F3A57-002D-4538-8FD8-4376FF1B3154}"/>
              </a:ext>
            </a:extLst>
          </p:cNvPr>
          <p:cNvGrpSpPr/>
          <p:nvPr/>
        </p:nvGrpSpPr>
        <p:grpSpPr>
          <a:xfrm>
            <a:off x="6620038" y="1687127"/>
            <a:ext cx="4440938" cy="2549269"/>
            <a:chOff x="6620038" y="1687127"/>
            <a:chExt cx="4440938" cy="25492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6A137C-5A5C-4190-8A4F-882D9E8833F1}"/>
                </a:ext>
              </a:extLst>
            </p:cNvPr>
            <p:cNvSpPr/>
            <p:nvPr/>
          </p:nvSpPr>
          <p:spPr>
            <a:xfrm>
              <a:off x="6620038" y="1687127"/>
              <a:ext cx="4108828" cy="8494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Ingest custom data to Azure Monitor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345C54-FAFD-4767-91CA-E1F90F84E647}"/>
                </a:ext>
              </a:extLst>
            </p:cNvPr>
            <p:cNvSpPr/>
            <p:nvPr/>
          </p:nvSpPr>
          <p:spPr>
            <a:xfrm>
              <a:off x="6620038" y="3212519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OSS Integrations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29286E-B8B0-4D52-A2B5-2F988D9A3454}"/>
                </a:ext>
              </a:extLst>
            </p:cNvPr>
            <p:cNvSpPr/>
            <p:nvPr/>
          </p:nvSpPr>
          <p:spPr>
            <a:xfrm>
              <a:off x="6620038" y="3774731"/>
              <a:ext cx="44409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sp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Proprietary Workloads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F3487E-3313-4E65-9EF1-310E825C5A31}"/>
                </a:ext>
              </a:extLst>
            </p:cNvPr>
            <p:cNvCxnSpPr>
              <a:cxnSpLocks/>
            </p:cNvCxnSpPr>
            <p:nvPr/>
          </p:nvCxnSpPr>
          <p:spPr>
            <a:xfrm>
              <a:off x="6620038" y="2840150"/>
              <a:ext cx="4078442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B3BA7A-BF35-44A7-B7A9-838AA940066F}"/>
              </a:ext>
            </a:extLst>
          </p:cNvPr>
          <p:cNvGrpSpPr/>
          <p:nvPr/>
        </p:nvGrpSpPr>
        <p:grpSpPr>
          <a:xfrm rot="10800000">
            <a:off x="307699" y="1362044"/>
            <a:ext cx="11583237" cy="4825395"/>
            <a:chOff x="307699" y="1362044"/>
            <a:chExt cx="11583237" cy="48253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72BC10-4FF4-4C72-BBD6-9973B2750E0A}"/>
                </a:ext>
              </a:extLst>
            </p:cNvPr>
            <p:cNvSpPr/>
            <p:nvPr/>
          </p:nvSpPr>
          <p:spPr bwMode="auto">
            <a:xfrm>
              <a:off x="307699" y="1362044"/>
              <a:ext cx="5788300" cy="48253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82731E-1BEC-47E6-AF25-5B2B9378EF68}"/>
                </a:ext>
              </a:extLst>
            </p:cNvPr>
            <p:cNvSpPr/>
            <p:nvPr/>
          </p:nvSpPr>
          <p:spPr bwMode="auto">
            <a:xfrm>
              <a:off x="6102636" y="1362044"/>
              <a:ext cx="5788300" cy="4825395"/>
            </a:xfrm>
            <a:prstGeom prst="rect">
              <a:avLst/>
            </a:prstGeom>
            <a:solidFill>
              <a:schemeClr val="tx1">
                <a:lumMod val="25000"/>
                <a:lumOff val="75000"/>
                <a:alpha val="7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55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441214" y="3722029"/>
            <a:ext cx="4458641" cy="587570"/>
            <a:chOff x="426425" y="2112033"/>
            <a:chExt cx="4371614" cy="57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1"/>
              <a:ext cx="3885702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Integrate your existing APM/Monitoring solutions with Azure Monitor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441214" y="1897707"/>
            <a:ext cx="4642327" cy="587570"/>
            <a:chOff x="426425" y="3666045"/>
            <a:chExt cx="4551713" cy="576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4065802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Azure Monitor is best for Azure, and provides both APM &amp; SIEM capabilities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458304" y="4629494"/>
            <a:ext cx="4462238" cy="587570"/>
            <a:chOff x="426425" y="4250976"/>
            <a:chExt cx="4375140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889228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Route telemetry to your SIEM solutions for analytics &amp; security management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441214" y="2814556"/>
            <a:ext cx="4458642" cy="587569"/>
            <a:chOff x="426425" y="4835908"/>
            <a:chExt cx="4371614" cy="576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7" y="4879385"/>
              <a:ext cx="388570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931756" fontAlgn="base">
                <a:spcBef>
                  <a:spcPct val="0"/>
                </a:spcBef>
                <a:spcAft>
                  <a:spcPts val="2400"/>
                </a:spcAft>
                <a:defRPr/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Open and extensible to continue using your favorite tools &amp; solutions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48D9C3-5F5D-4E8F-9057-EFC4B876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Key Takeaways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77F958-F5E4-455F-A8E8-35AFA1499788}"/>
              </a:ext>
            </a:extLst>
          </p:cNvPr>
          <p:cNvGrpSpPr/>
          <p:nvPr/>
        </p:nvGrpSpPr>
        <p:grpSpPr>
          <a:xfrm>
            <a:off x="5527632" y="1608948"/>
            <a:ext cx="6436975" cy="3804138"/>
            <a:chOff x="5527632" y="1937192"/>
            <a:chExt cx="6436975" cy="38041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6E37FB-2246-47E8-AF78-D21BF2E59179}"/>
                </a:ext>
              </a:extLst>
            </p:cNvPr>
            <p:cNvGrpSpPr/>
            <p:nvPr/>
          </p:nvGrpSpPr>
          <p:grpSpPr>
            <a:xfrm>
              <a:off x="5527632" y="1937192"/>
              <a:ext cx="6153004" cy="3747637"/>
              <a:chOff x="493756" y="2371228"/>
              <a:chExt cx="6153004" cy="37476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434B53-3EF2-4DF7-A4EF-D9AED4FF1EB3}"/>
                  </a:ext>
                </a:extLst>
              </p:cNvPr>
              <p:cNvGrpSpPr/>
              <p:nvPr/>
            </p:nvGrpSpPr>
            <p:grpSpPr>
              <a:xfrm>
                <a:off x="493756" y="2371228"/>
                <a:ext cx="6153004" cy="3683355"/>
                <a:chOff x="464880" y="2171002"/>
                <a:chExt cx="6153004" cy="3683355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6EAA9F8-5CFB-4835-9B41-D6F209653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3670" y="2241674"/>
                  <a:ext cx="932502" cy="634354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9AA92E1-5E7B-4FD6-84FE-C624D4AF57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5273" y="2631591"/>
                  <a:ext cx="1522611" cy="152261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object&#10;&#10;Description generated with very high confidence">
                  <a:extLst>
                    <a:ext uri="{FF2B5EF4-FFF2-40B4-BE49-F238E27FC236}">
                      <a16:creationId xmlns:a16="http://schemas.microsoft.com/office/drawing/2014/main" id="{B906E993-C91A-49FB-97C5-CDAFB64339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4929" y="5119661"/>
                  <a:ext cx="697537" cy="69753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4C09DAD0-2B81-4216-AA05-BBD04EDE0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8020" y="2171002"/>
                  <a:ext cx="1176975" cy="809171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16290143-7262-42DE-9356-F56D5B302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920" y="4528803"/>
                  <a:ext cx="1080530" cy="28363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46665CE4-2396-4646-909F-59D043A61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141" y="2308941"/>
                  <a:ext cx="754445" cy="49982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BB0991C4-A82F-4E34-A87E-81462EFAA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352" y="4617894"/>
                  <a:ext cx="1073368" cy="19454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472779F-FA5D-44F0-A3AF-4AA7B7A0F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6923" y="2207512"/>
                  <a:ext cx="630541" cy="697537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screen shot of a clock&#10;&#10;Description generated with high confidence">
                  <a:extLst>
                    <a:ext uri="{FF2B5EF4-FFF2-40B4-BE49-F238E27FC236}">
                      <a16:creationId xmlns:a16="http://schemas.microsoft.com/office/drawing/2014/main" id="{66959A8D-B904-4E8D-AC67-A8B7482D2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596" y="3753505"/>
                  <a:ext cx="1016052" cy="508026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19FDFA1-B9D7-48EF-928B-706129BBC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7622" y="4594409"/>
                  <a:ext cx="975828" cy="201265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7D0C6788-244D-45E3-B55B-A0A8DE2993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0285" y="3254007"/>
                  <a:ext cx="975445" cy="286537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2E4F178B-CD6F-45B2-BDD3-0577BFCBE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5730" y="4618929"/>
                  <a:ext cx="731707" cy="20579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74FD70E0-4E3F-4A27-A668-FDE1DD06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6097" y="5201025"/>
                  <a:ext cx="851474" cy="60667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A808C00-100A-4027-8F2E-DA524B39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1048" y="3847152"/>
                  <a:ext cx="982963" cy="307176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39FB63D-9D3D-42F0-969F-42C16DB73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76576" y="4509795"/>
                  <a:ext cx="1198735" cy="38008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8A85230A-ADCF-4836-8ED2-4CC90226C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948946" y="3184742"/>
                  <a:ext cx="1347222" cy="40195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7B5638C-6949-476A-9DBD-51DC9109D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7669" y="5194736"/>
                  <a:ext cx="617388" cy="617388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D967AB8A-B336-4AE8-9D20-20A4F241B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740" y="5152503"/>
                  <a:ext cx="701854" cy="701854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close up of a sign&#10;&#10;Description generated with very high confidence">
                  <a:extLst>
                    <a:ext uri="{FF2B5EF4-FFF2-40B4-BE49-F238E27FC236}">
                      <a16:creationId xmlns:a16="http://schemas.microsoft.com/office/drawing/2014/main" id="{75CADBB4-09EC-4D7C-86D3-9A59826F4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796" y="3272671"/>
                  <a:ext cx="1236860" cy="231911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C3797D4-1418-4AEE-9341-DF41E02F4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64880" y="3753505"/>
                  <a:ext cx="1429926" cy="33968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B81D62C-B062-41B6-8D2D-2D27783F0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76576" y="3242767"/>
                  <a:ext cx="1131444" cy="282861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CE65373-EA5D-499D-9EFE-7D427AF5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94186" y="4047378"/>
                <a:ext cx="922428" cy="31617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F474542-3777-414C-81B7-F6EAF5235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96567" y="5356355"/>
                <a:ext cx="762510" cy="762510"/>
              </a:xfrm>
              <a:prstGeom prst="rect">
                <a:avLst/>
              </a:prstGeom>
            </p:spPr>
          </p:pic>
        </p:grpSp>
        <p:pic>
          <p:nvPicPr>
            <p:cNvPr id="54" name="Picture 5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916325F-6A37-42A1-B1F6-58818BC50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t="40322" b="18333"/>
            <a:stretch/>
          </p:blipFill>
          <p:spPr>
            <a:xfrm>
              <a:off x="10511614" y="5140592"/>
              <a:ext cx="1452993" cy="600738"/>
            </a:xfrm>
            <a:prstGeom prst="rect">
              <a:avLst/>
            </a:prstGeom>
          </p:spPr>
        </p:pic>
      </p:grp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B6357641-84E2-4225-A206-3A7EF7691D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48751" y="3275716"/>
            <a:ext cx="1131445" cy="27336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6F32E33-5941-49AD-8A97-D2A637187BB3}"/>
              </a:ext>
            </a:extLst>
          </p:cNvPr>
          <p:cNvGrpSpPr/>
          <p:nvPr/>
        </p:nvGrpSpPr>
        <p:grpSpPr>
          <a:xfrm>
            <a:off x="441212" y="5452121"/>
            <a:ext cx="4642329" cy="587571"/>
            <a:chOff x="426425" y="4250976"/>
            <a:chExt cx="4551716" cy="5761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12441F-D280-4905-A091-5E01A550BF31}"/>
                </a:ext>
              </a:extLst>
            </p:cNvPr>
            <p:cNvSpPr/>
            <p:nvPr/>
          </p:nvSpPr>
          <p:spPr>
            <a:xfrm>
              <a:off x="912337" y="4294455"/>
              <a:ext cx="4065804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600"/>
                </a:spcAft>
              </a:pPr>
              <a:r>
                <a:rPr lang="en-US" kern="0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Extend &amp; build on top of Azure Monitor for specific scenarios &amp; workloads</a:t>
              </a:r>
            </a:p>
          </p:txBody>
        </p:sp>
        <p:sp>
          <p:nvSpPr>
            <p:cNvPr id="57" name="arrow_15" title="Icon of a arrow in a circle pointed right">
              <a:extLst>
                <a:ext uri="{FF2B5EF4-FFF2-40B4-BE49-F238E27FC236}">
                  <a16:creationId xmlns:a16="http://schemas.microsoft.com/office/drawing/2014/main" id="{F7E638A3-5C6F-415B-9570-58D3506B31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0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339CF25-1F29-4D5E-9B3C-1B9B5C67B498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4764" y="5685354"/>
            <a:ext cx="1431908" cy="320215"/>
          </a:xfrm>
          <a:prstGeom prst="rect">
            <a:avLst/>
          </a:prstGeom>
        </p:spPr>
      </p:pic>
      <p:pic>
        <p:nvPicPr>
          <p:cNvPr id="63" name="Picture 6" descr="Image result for dxc">
            <a:extLst>
              <a:ext uri="{FF2B5EF4-FFF2-40B4-BE49-F238E27FC236}">
                <a16:creationId xmlns:a16="http://schemas.microsoft.com/office/drawing/2014/main" id="{F423AC65-3B30-4EBF-B85A-D3D02F580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0" b="40270"/>
          <a:stretch/>
        </p:blipFill>
        <p:spPr bwMode="auto">
          <a:xfrm>
            <a:off x="5635893" y="5666590"/>
            <a:ext cx="1645443" cy="32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87D4B47-CABB-47EA-9391-329B0BF84C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2145" y="5614401"/>
            <a:ext cx="1194399" cy="39650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576013C-DB64-4146-86DA-C4E89CA574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392953" y="5640366"/>
            <a:ext cx="1452993" cy="2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5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1FF8A-93AC-499E-B4FF-18CD34E3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729128" cy="5267144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Rich insights for Azure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Storage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,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SQL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&amp;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 Service Fabric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Mesh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RBAC per data type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in Log Analytics</a:t>
            </a: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Support for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containers on demand for AKS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with virtual nodes</a:t>
            </a:r>
            <a:endParaRPr lang="en-IN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Support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live logs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for containers and Kubernetes events </a:t>
            </a:r>
            <a:endParaRPr lang="en-IN" sz="2400">
              <a:solidFill>
                <a:srgbClr val="0D0D0D"/>
              </a:solidFill>
              <a:latin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0D0D0D"/>
                </a:solidFill>
                <a:latin typeface="Segoe UI"/>
              </a:rPr>
              <a:t>Smart detections and alerts with </a:t>
            </a:r>
            <a:r>
              <a:rPr lang="en-IN" sz="2400">
                <a:solidFill>
                  <a:srgbClr val="D83B01"/>
                </a:solidFill>
                <a:latin typeface="Segoe UI Semibold"/>
              </a:rPr>
              <a:t>Dynamic Thresholds</a:t>
            </a:r>
            <a:endParaRPr lang="en-IN" sz="2400">
              <a:solidFill>
                <a:srgbClr val="D83B01"/>
              </a:solidFill>
              <a:latin typeface="Segoe UI Semibold"/>
              <a:cs typeface="Segoe UI Semibold"/>
            </a:endParaRP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Azure support and interoperability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Distributed Tracing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Exception tracking and custom metrics for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Python and Go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apps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D83B01"/>
                </a:solidFill>
                <a:latin typeface="Segoe UI Semibold"/>
              </a:rPr>
              <a:t>Auto enablement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of app monitoring for App Services / Windows VMs (with WAD)</a:t>
            </a:r>
          </a:p>
          <a:p>
            <a:pPr>
              <a:spcBef>
                <a:spcPts val="1800"/>
              </a:spcBef>
            </a:pPr>
            <a:r>
              <a:rPr lang="en-US" sz="2400">
                <a:solidFill>
                  <a:srgbClr val="0D0D0D"/>
                </a:solidFill>
                <a:latin typeface="Segoe UI"/>
              </a:rPr>
              <a:t>Expanded </a:t>
            </a:r>
            <a:r>
              <a:rPr lang="en-US" sz="2400">
                <a:solidFill>
                  <a:srgbClr val="D83B01"/>
                </a:solidFill>
                <a:latin typeface="Segoe UI Semibold"/>
              </a:rPr>
              <a:t>region availability </a:t>
            </a:r>
            <a:r>
              <a:rPr lang="en-US" sz="2400">
                <a:solidFill>
                  <a:srgbClr val="0D0D0D"/>
                </a:solidFill>
                <a:latin typeface="Segoe UI"/>
              </a:rPr>
              <a:t>across public &amp; sovereign clouds</a:t>
            </a:r>
            <a:endParaRPr lang="en-US" sz="2400">
              <a:solidFill>
                <a:srgbClr val="0D0D0D"/>
              </a:solidFill>
              <a:latin typeface="Segoe UI"/>
              <a:cs typeface="Segoe UI"/>
            </a:endParaRPr>
          </a:p>
          <a:p>
            <a:pPr>
              <a:spcBef>
                <a:spcPts val="1800"/>
              </a:spcBef>
            </a:pPr>
            <a:r>
              <a:rPr lang="en-IN" sz="2400">
                <a:solidFill>
                  <a:srgbClr val="D83B01"/>
                </a:solidFill>
                <a:latin typeface="Segoe UI Semibold"/>
              </a:rPr>
              <a:t>Latency improvements </a:t>
            </a:r>
            <a:r>
              <a:rPr lang="en-IN" sz="2400">
                <a:solidFill>
                  <a:srgbClr val="0D0D0D"/>
                </a:solidFill>
                <a:latin typeface="Segoe UI"/>
              </a:rPr>
              <a:t>for Alerts, Logs &amp; Metrics</a:t>
            </a:r>
          </a:p>
        </p:txBody>
      </p:sp>
      <p:pic>
        <p:nvPicPr>
          <p:cNvPr id="20" name="Picture 4" descr="Azure Monitor">
            <a:extLst>
              <a:ext uri="{FF2B5EF4-FFF2-40B4-BE49-F238E27FC236}">
                <a16:creationId xmlns:a16="http://schemas.microsoft.com/office/drawing/2014/main" id="{28117AD8-5D2F-4BDA-9A16-6A36AE46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7822641" cy="553998"/>
          </a:xfrm>
        </p:spPr>
        <p:txBody>
          <a:bodyPr/>
          <a:lstStyle/>
          <a:p>
            <a:r>
              <a:rPr lang="en-US" dirty="0"/>
              <a:t>Data Platform</a:t>
            </a:r>
          </a:p>
        </p:txBody>
      </p:sp>
    </p:spTree>
    <p:extLst>
      <p:ext uri="{BB962C8B-B14F-4D97-AF65-F5344CB8AC3E}">
        <p14:creationId xmlns:p14="http://schemas.microsoft.com/office/powerpoint/2010/main" val="32111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E1-F577-4C50-B579-E1D21317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Monitor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469582-E5E1-4BF0-A303-3FF00E11C24D}"/>
              </a:ext>
            </a:extLst>
          </p:cNvPr>
          <p:cNvCxnSpPr/>
          <p:nvPr/>
        </p:nvCxnSpPr>
        <p:spPr>
          <a:xfrm>
            <a:off x="3869038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D439E-3699-482E-9F88-D70D43FC1162}"/>
              </a:ext>
            </a:extLst>
          </p:cNvPr>
          <p:cNvCxnSpPr/>
          <p:nvPr/>
        </p:nvCxnSpPr>
        <p:spPr>
          <a:xfrm>
            <a:off x="7855692" y="199203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CF1B15-6F25-4F61-A976-39BD0B081BED}"/>
              </a:ext>
            </a:extLst>
          </p:cNvPr>
          <p:cNvGrpSpPr/>
          <p:nvPr/>
        </p:nvGrpSpPr>
        <p:grpSpPr>
          <a:xfrm>
            <a:off x="4398004" y="2102538"/>
            <a:ext cx="3262450" cy="3383196"/>
            <a:chOff x="4549991" y="2102538"/>
            <a:chExt cx="3262450" cy="33831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8C974-4F4B-4901-8E19-4432EAF6C874}"/>
                </a:ext>
              </a:extLst>
            </p:cNvPr>
            <p:cNvSpPr txBox="1"/>
            <p:nvPr/>
          </p:nvSpPr>
          <p:spPr>
            <a:xfrm>
              <a:off x="4560538" y="4578563"/>
              <a:ext cx="3251903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Advanced diagnostics and analytics powered by machine learning capabilities 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157E8-317D-424D-88FC-B9E69B2AABE5}"/>
                </a:ext>
              </a:extLst>
            </p:cNvPr>
            <p:cNvSpPr txBox="1"/>
            <p:nvPr/>
          </p:nvSpPr>
          <p:spPr>
            <a:xfrm>
              <a:off x="4560538" y="3766077"/>
              <a:ext cx="3181854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 Driven Insights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1C800E-C76A-442C-948C-9560B1E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91" y="4396430"/>
              <a:ext cx="2886374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7269AF-0CE0-4D7D-84DD-FFA5336F8AAE}"/>
                </a:ext>
              </a:extLst>
            </p:cNvPr>
            <p:cNvGrpSpPr/>
            <p:nvPr/>
          </p:nvGrpSpPr>
          <p:grpSpPr>
            <a:xfrm>
              <a:off x="4744390" y="2102538"/>
              <a:ext cx="2331373" cy="1503288"/>
              <a:chOff x="4869524" y="1969229"/>
              <a:chExt cx="2331373" cy="15032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1366E0-1469-4894-BF65-38D5927C2182}"/>
                  </a:ext>
                </a:extLst>
              </p:cNvPr>
              <p:cNvGrpSpPr/>
              <p:nvPr/>
            </p:nvGrpSpPr>
            <p:grpSpPr>
              <a:xfrm>
                <a:off x="5730878" y="2636935"/>
                <a:ext cx="730244" cy="835582"/>
                <a:chOff x="5313471" y="3064228"/>
                <a:chExt cx="293794" cy="336175"/>
              </a:xfrm>
              <a:noFill/>
            </p:grpSpPr>
            <p:sp>
              <p:nvSpPr>
                <p:cNvPr id="41" name="Freeform 5">
                  <a:extLst>
                    <a:ext uri="{FF2B5EF4-FFF2-40B4-BE49-F238E27FC236}">
                      <a16:creationId xmlns:a16="http://schemas.microsoft.com/office/drawing/2014/main" id="{322DCD2F-640C-4361-853F-4FE80617D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1446" y="3148272"/>
                  <a:ext cx="145819" cy="252131"/>
                </a:xfrm>
                <a:custGeom>
                  <a:avLst/>
                  <a:gdLst>
                    <a:gd name="T0" fmla="*/ 0 w 374"/>
                    <a:gd name="T1" fmla="*/ 219353 h 645"/>
                    <a:gd name="T2" fmla="*/ 0 w 374"/>
                    <a:gd name="T3" fmla="*/ 658058 h 645"/>
                    <a:gd name="T4" fmla="*/ 381571 w 374"/>
                    <a:gd name="T5" fmla="*/ 437685 h 645"/>
                    <a:gd name="T6" fmla="*/ 381571 w 374"/>
                    <a:gd name="T7" fmla="*/ 0 h 645"/>
                    <a:gd name="T8" fmla="*/ 0 w 374"/>
                    <a:gd name="T9" fmla="*/ 219353 h 645"/>
                    <a:gd name="T10" fmla="*/ 0 w 374"/>
                    <a:gd name="T11" fmla="*/ 219353 h 645"/>
                    <a:gd name="T12" fmla="*/ 0 w 374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4" h="645">
                      <a:moveTo>
                        <a:pt x="0" y="215"/>
                      </a:moveTo>
                      <a:lnTo>
                        <a:pt x="0" y="645"/>
                      </a:lnTo>
                      <a:lnTo>
                        <a:pt x="374" y="429"/>
                      </a:lnTo>
                      <a:lnTo>
                        <a:pt x="374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30DBCBC5-F19F-430F-97FD-A551071C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148272"/>
                  <a:ext cx="147974" cy="252131"/>
                </a:xfrm>
                <a:custGeom>
                  <a:avLst/>
                  <a:gdLst>
                    <a:gd name="T0" fmla="*/ 385652 w 378"/>
                    <a:gd name="T1" fmla="*/ 219353 h 645"/>
                    <a:gd name="T2" fmla="*/ 385652 w 378"/>
                    <a:gd name="T3" fmla="*/ 658058 h 645"/>
                    <a:gd name="T4" fmla="*/ 0 w 378"/>
                    <a:gd name="T5" fmla="*/ 437685 h 645"/>
                    <a:gd name="T6" fmla="*/ 0 w 378"/>
                    <a:gd name="T7" fmla="*/ 0 h 645"/>
                    <a:gd name="T8" fmla="*/ 385652 w 378"/>
                    <a:gd name="T9" fmla="*/ 219353 h 645"/>
                    <a:gd name="T10" fmla="*/ 385652 w 378"/>
                    <a:gd name="T11" fmla="*/ 219353 h 645"/>
                    <a:gd name="T12" fmla="*/ 385652 w 378"/>
                    <a:gd name="T13" fmla="*/ 219353 h 6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8" h="645">
                      <a:moveTo>
                        <a:pt x="378" y="215"/>
                      </a:moveTo>
                      <a:lnTo>
                        <a:pt x="378" y="645"/>
                      </a:lnTo>
                      <a:lnTo>
                        <a:pt x="0" y="429"/>
                      </a:lnTo>
                      <a:lnTo>
                        <a:pt x="0" y="0"/>
                      </a:lnTo>
                      <a:lnTo>
                        <a:pt x="378" y="215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1DA39958-F8DC-4468-9223-E58236187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471" y="3064228"/>
                  <a:ext cx="293793" cy="169524"/>
                </a:xfrm>
                <a:custGeom>
                  <a:avLst/>
                  <a:gdLst>
                    <a:gd name="T0" fmla="*/ 385652 w 752"/>
                    <a:gd name="T1" fmla="*/ 442787 h 434"/>
                    <a:gd name="T2" fmla="*/ 0 w 752"/>
                    <a:gd name="T3" fmla="*/ 223434 h 434"/>
                    <a:gd name="T4" fmla="*/ 385652 w 752"/>
                    <a:gd name="T5" fmla="*/ 0 h 434"/>
                    <a:gd name="T6" fmla="*/ 767223 w 752"/>
                    <a:gd name="T7" fmla="*/ 223434 h 434"/>
                    <a:gd name="T8" fmla="*/ 385652 w 752"/>
                    <a:gd name="T9" fmla="*/ 439726 h 434"/>
                    <a:gd name="T10" fmla="*/ 385652 w 752"/>
                    <a:gd name="T11" fmla="*/ 439726 h 434"/>
                    <a:gd name="T12" fmla="*/ 385652 w 752"/>
                    <a:gd name="T13" fmla="*/ 442787 h 4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52" h="434">
                      <a:moveTo>
                        <a:pt x="378" y="434"/>
                      </a:moveTo>
                      <a:lnTo>
                        <a:pt x="0" y="219"/>
                      </a:lnTo>
                      <a:lnTo>
                        <a:pt x="378" y="0"/>
                      </a:lnTo>
                      <a:lnTo>
                        <a:pt x="752" y="219"/>
                      </a:lnTo>
                      <a:lnTo>
                        <a:pt x="378" y="431"/>
                      </a:lnTo>
                      <a:lnTo>
                        <a:pt x="378" y="434"/>
                      </a:ln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bevel/>
                </a:ln>
              </p:spPr>
              <p:txBody>
                <a:bodyPr lIns="87867" tIns="43934" rIns="87867" bIns="43934"/>
                <a:lstStyle/>
                <a:p>
                  <a:pPr marL="0" marR="0" lvl="0" indent="0" algn="l" defTabSz="913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graph_4" title="Icon of a pie chart">
                <a:extLst>
                  <a:ext uri="{FF2B5EF4-FFF2-40B4-BE49-F238E27FC236}">
                    <a16:creationId xmlns:a16="http://schemas.microsoft.com/office/drawing/2014/main" id="{9D567842-7155-4462-91C8-F14249D030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33620" y="2981269"/>
                <a:ext cx="367277" cy="365760"/>
              </a:xfrm>
              <a:custGeom>
                <a:avLst/>
                <a:gdLst>
                  <a:gd name="T0" fmla="*/ 310 w 334"/>
                  <a:gd name="T1" fmla="*/ 178 h 333"/>
                  <a:gd name="T2" fmla="*/ 155 w 334"/>
                  <a:gd name="T3" fmla="*/ 333 h 333"/>
                  <a:gd name="T4" fmla="*/ 0 w 334"/>
                  <a:gd name="T5" fmla="*/ 178 h 333"/>
                  <a:gd name="T6" fmla="*/ 155 w 334"/>
                  <a:gd name="T7" fmla="*/ 23 h 333"/>
                  <a:gd name="T8" fmla="*/ 155 w 334"/>
                  <a:gd name="T9" fmla="*/ 178 h 333"/>
                  <a:gd name="T10" fmla="*/ 310 w 334"/>
                  <a:gd name="T11" fmla="*/ 178 h 333"/>
                  <a:gd name="T12" fmla="*/ 334 w 334"/>
                  <a:gd name="T13" fmla="*/ 139 h 333"/>
                  <a:gd name="T14" fmla="*/ 195 w 334"/>
                  <a:gd name="T15" fmla="*/ 0 h 333"/>
                  <a:gd name="T16" fmla="*/ 195 w 334"/>
                  <a:gd name="T17" fmla="*/ 139 h 333"/>
                  <a:gd name="T18" fmla="*/ 334 w 334"/>
                  <a:gd name="T19" fmla="*/ 13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310" y="178"/>
                    </a:moveTo>
                    <a:cubicBezTo>
                      <a:pt x="310" y="264"/>
                      <a:pt x="241" y="333"/>
                      <a:pt x="155" y="333"/>
                    </a:cubicBezTo>
                    <a:cubicBezTo>
                      <a:pt x="69" y="333"/>
                      <a:pt x="0" y="264"/>
                      <a:pt x="0" y="178"/>
                    </a:cubicBezTo>
                    <a:cubicBezTo>
                      <a:pt x="0" y="93"/>
                      <a:pt x="69" y="23"/>
                      <a:pt x="155" y="23"/>
                    </a:cubicBezTo>
                    <a:cubicBezTo>
                      <a:pt x="155" y="178"/>
                      <a:pt x="155" y="178"/>
                      <a:pt x="155" y="178"/>
                    </a:cubicBezTo>
                    <a:lnTo>
                      <a:pt x="310" y="178"/>
                    </a:lnTo>
                    <a:close/>
                    <a:moveTo>
                      <a:pt x="334" y="139"/>
                    </a:moveTo>
                    <a:cubicBezTo>
                      <a:pt x="334" y="62"/>
                      <a:pt x="272" y="0"/>
                      <a:pt x="195" y="0"/>
                    </a:cubicBezTo>
                    <a:cubicBezTo>
                      <a:pt x="195" y="139"/>
                      <a:pt x="195" y="139"/>
                      <a:pt x="195" y="139"/>
                    </a:cubicBezTo>
                    <a:lnTo>
                      <a:pt x="334" y="139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lationship_F003" title="Icon of three boxes connected by lines">
                <a:extLst>
                  <a:ext uri="{FF2B5EF4-FFF2-40B4-BE49-F238E27FC236}">
                    <a16:creationId xmlns:a16="http://schemas.microsoft.com/office/drawing/2014/main" id="{3D90EE94-D8CA-46F5-B701-BBBCA1656C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9524" y="2981269"/>
                <a:ext cx="391055" cy="365760"/>
              </a:xfrm>
              <a:custGeom>
                <a:avLst/>
                <a:gdLst>
                  <a:gd name="T0" fmla="*/ 3230 w 4406"/>
                  <a:gd name="T1" fmla="*/ 0 h 4121"/>
                  <a:gd name="T2" fmla="*/ 4406 w 4406"/>
                  <a:gd name="T3" fmla="*/ 0 h 4121"/>
                  <a:gd name="T4" fmla="*/ 4406 w 4406"/>
                  <a:gd name="T5" fmla="*/ 1176 h 4121"/>
                  <a:gd name="T6" fmla="*/ 3230 w 4406"/>
                  <a:gd name="T7" fmla="*/ 1176 h 4121"/>
                  <a:gd name="T8" fmla="*/ 3230 w 4406"/>
                  <a:gd name="T9" fmla="*/ 0 h 4121"/>
                  <a:gd name="T10" fmla="*/ 3230 w 4406"/>
                  <a:gd name="T11" fmla="*/ 4121 h 4121"/>
                  <a:gd name="T12" fmla="*/ 4406 w 4406"/>
                  <a:gd name="T13" fmla="*/ 4121 h 4121"/>
                  <a:gd name="T14" fmla="*/ 4406 w 4406"/>
                  <a:gd name="T15" fmla="*/ 2945 h 4121"/>
                  <a:gd name="T16" fmla="*/ 3230 w 4406"/>
                  <a:gd name="T17" fmla="*/ 2945 h 4121"/>
                  <a:gd name="T18" fmla="*/ 3230 w 4406"/>
                  <a:gd name="T19" fmla="*/ 4121 h 4121"/>
                  <a:gd name="T20" fmla="*/ 0 w 4406"/>
                  <a:gd name="T21" fmla="*/ 2653 h 4121"/>
                  <a:gd name="T22" fmla="*/ 1175 w 4406"/>
                  <a:gd name="T23" fmla="*/ 2653 h 4121"/>
                  <a:gd name="T24" fmla="*/ 1175 w 4406"/>
                  <a:gd name="T25" fmla="*/ 1477 h 4121"/>
                  <a:gd name="T26" fmla="*/ 0 w 4406"/>
                  <a:gd name="T27" fmla="*/ 1477 h 4121"/>
                  <a:gd name="T28" fmla="*/ 0 w 4406"/>
                  <a:gd name="T29" fmla="*/ 2653 h 4121"/>
                  <a:gd name="T30" fmla="*/ 1176 w 4406"/>
                  <a:gd name="T31" fmla="*/ 2062 h 4121"/>
                  <a:gd name="T32" fmla="*/ 3230 w 4406"/>
                  <a:gd name="T33" fmla="*/ 690 h 4121"/>
                  <a:gd name="T34" fmla="*/ 3230 w 4406"/>
                  <a:gd name="T35" fmla="*/ 3434 h 4121"/>
                  <a:gd name="T36" fmla="*/ 1181 w 4406"/>
                  <a:gd name="T37" fmla="*/ 2064 h 4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6" h="4121">
                    <a:moveTo>
                      <a:pt x="3230" y="0"/>
                    </a:moveTo>
                    <a:lnTo>
                      <a:pt x="4406" y="0"/>
                    </a:lnTo>
                    <a:lnTo>
                      <a:pt x="4406" y="1176"/>
                    </a:lnTo>
                    <a:lnTo>
                      <a:pt x="3230" y="1176"/>
                    </a:lnTo>
                    <a:lnTo>
                      <a:pt x="3230" y="0"/>
                    </a:lnTo>
                    <a:moveTo>
                      <a:pt x="3230" y="4121"/>
                    </a:moveTo>
                    <a:lnTo>
                      <a:pt x="4406" y="4121"/>
                    </a:lnTo>
                    <a:lnTo>
                      <a:pt x="4406" y="2945"/>
                    </a:lnTo>
                    <a:lnTo>
                      <a:pt x="3230" y="2945"/>
                    </a:lnTo>
                    <a:lnTo>
                      <a:pt x="3230" y="4121"/>
                    </a:lnTo>
                    <a:moveTo>
                      <a:pt x="0" y="2653"/>
                    </a:moveTo>
                    <a:lnTo>
                      <a:pt x="1175" y="2653"/>
                    </a:lnTo>
                    <a:lnTo>
                      <a:pt x="1175" y="1477"/>
                    </a:lnTo>
                    <a:lnTo>
                      <a:pt x="0" y="1477"/>
                    </a:lnTo>
                    <a:lnTo>
                      <a:pt x="0" y="2653"/>
                    </a:lnTo>
                    <a:moveTo>
                      <a:pt x="1176" y="2062"/>
                    </a:moveTo>
                    <a:lnTo>
                      <a:pt x="3230" y="690"/>
                    </a:lnTo>
                    <a:moveTo>
                      <a:pt x="3230" y="3434"/>
                    </a:moveTo>
                    <a:lnTo>
                      <a:pt x="1181" y="2064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BarChartVertical_E9EC" title="Icon of a vertical bar graph">
                <a:extLst>
                  <a:ext uri="{FF2B5EF4-FFF2-40B4-BE49-F238E27FC236}">
                    <a16:creationId xmlns:a16="http://schemas.microsoft.com/office/drawing/2014/main" id="{903BCCBC-3231-4FED-B775-D4E42B4BA1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13163" y="1969229"/>
                <a:ext cx="365674" cy="365760"/>
              </a:xfrm>
              <a:custGeom>
                <a:avLst/>
                <a:gdLst>
                  <a:gd name="T0" fmla="*/ 630 w 4250"/>
                  <a:gd name="T1" fmla="*/ 3622 h 4251"/>
                  <a:gd name="T2" fmla="*/ 630 w 4250"/>
                  <a:gd name="T3" fmla="*/ 1102 h 4251"/>
                  <a:gd name="T4" fmla="*/ 1259 w 4250"/>
                  <a:gd name="T5" fmla="*/ 1102 h 4251"/>
                  <a:gd name="T6" fmla="*/ 1259 w 4250"/>
                  <a:gd name="T7" fmla="*/ 3622 h 4251"/>
                  <a:gd name="T8" fmla="*/ 630 w 4250"/>
                  <a:gd name="T9" fmla="*/ 3622 h 4251"/>
                  <a:gd name="T10" fmla="*/ 2519 w 4250"/>
                  <a:gd name="T11" fmla="*/ 3622 h 4251"/>
                  <a:gd name="T12" fmla="*/ 2519 w 4250"/>
                  <a:gd name="T13" fmla="*/ 1732 h 4251"/>
                  <a:gd name="T14" fmla="*/ 1889 w 4250"/>
                  <a:gd name="T15" fmla="*/ 1732 h 4251"/>
                  <a:gd name="T16" fmla="*/ 1889 w 4250"/>
                  <a:gd name="T17" fmla="*/ 3622 h 4251"/>
                  <a:gd name="T18" fmla="*/ 2519 w 4250"/>
                  <a:gd name="T19" fmla="*/ 3622 h 4251"/>
                  <a:gd name="T20" fmla="*/ 3778 w 4250"/>
                  <a:gd name="T21" fmla="*/ 3622 h 4251"/>
                  <a:gd name="T22" fmla="*/ 3778 w 4250"/>
                  <a:gd name="T23" fmla="*/ 472 h 4251"/>
                  <a:gd name="T24" fmla="*/ 3149 w 4250"/>
                  <a:gd name="T25" fmla="*/ 472 h 4251"/>
                  <a:gd name="T26" fmla="*/ 3149 w 4250"/>
                  <a:gd name="T27" fmla="*/ 3622 h 4251"/>
                  <a:gd name="T28" fmla="*/ 3778 w 4250"/>
                  <a:gd name="T29" fmla="*/ 3622 h 4251"/>
                  <a:gd name="T30" fmla="*/ 0 w 4250"/>
                  <a:gd name="T31" fmla="*/ 0 h 4251"/>
                  <a:gd name="T32" fmla="*/ 0 w 4250"/>
                  <a:gd name="T33" fmla="*/ 4251 h 4251"/>
                  <a:gd name="T34" fmla="*/ 4250 w 4250"/>
                  <a:gd name="T35" fmla="*/ 4251 h 4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50" h="4251">
                    <a:moveTo>
                      <a:pt x="630" y="3622"/>
                    </a:moveTo>
                    <a:lnTo>
                      <a:pt x="630" y="1102"/>
                    </a:lnTo>
                    <a:lnTo>
                      <a:pt x="1259" y="1102"/>
                    </a:lnTo>
                    <a:lnTo>
                      <a:pt x="1259" y="3622"/>
                    </a:lnTo>
                    <a:lnTo>
                      <a:pt x="630" y="3622"/>
                    </a:lnTo>
                    <a:moveTo>
                      <a:pt x="2519" y="3622"/>
                    </a:moveTo>
                    <a:lnTo>
                      <a:pt x="2519" y="1732"/>
                    </a:lnTo>
                    <a:lnTo>
                      <a:pt x="1889" y="1732"/>
                    </a:lnTo>
                    <a:lnTo>
                      <a:pt x="1889" y="3622"/>
                    </a:lnTo>
                    <a:lnTo>
                      <a:pt x="2519" y="3622"/>
                    </a:lnTo>
                    <a:moveTo>
                      <a:pt x="3778" y="3622"/>
                    </a:moveTo>
                    <a:lnTo>
                      <a:pt x="3778" y="472"/>
                    </a:lnTo>
                    <a:lnTo>
                      <a:pt x="3149" y="472"/>
                    </a:lnTo>
                    <a:lnTo>
                      <a:pt x="3149" y="3622"/>
                    </a:lnTo>
                    <a:lnTo>
                      <a:pt x="3778" y="3622"/>
                    </a:lnTo>
                    <a:moveTo>
                      <a:pt x="0" y="0"/>
                    </a:moveTo>
                    <a:lnTo>
                      <a:pt x="0" y="4251"/>
                    </a:lnTo>
                    <a:lnTo>
                      <a:pt x="4250" y="4251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933F925-A8C8-497A-91CC-2F8973840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410428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3ECB7EB-6806-451A-A46E-400B467BF6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648315" y="2937760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EF60087-4F09-4851-9733-12A5492A8D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505227" y="2937759"/>
                <a:ext cx="0" cy="45278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A4D78F-19BA-4C51-BCE9-9F284A0A6E52}"/>
              </a:ext>
            </a:extLst>
          </p:cNvPr>
          <p:cNvGrpSpPr/>
          <p:nvPr/>
        </p:nvGrpSpPr>
        <p:grpSpPr>
          <a:xfrm>
            <a:off x="8359442" y="2588870"/>
            <a:ext cx="3487706" cy="2896864"/>
            <a:chOff x="8359442" y="2588870"/>
            <a:chExt cx="3487706" cy="28968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BE6473-C66E-4551-B5CD-E4D9CF814D1B}"/>
                </a:ext>
              </a:extLst>
            </p:cNvPr>
            <p:cNvSpPr txBox="1"/>
            <p:nvPr/>
          </p:nvSpPr>
          <p:spPr>
            <a:xfrm>
              <a:off x="8359443" y="4578563"/>
              <a:ext cx="3487705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ecosystem of popular DevOps, issue management, SIEM, and ITSM tools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8646-3035-4850-B148-FD27FCB6BC17}"/>
                </a:ext>
              </a:extLst>
            </p:cNvPr>
            <p:cNvSpPr txBox="1"/>
            <p:nvPr/>
          </p:nvSpPr>
          <p:spPr>
            <a:xfrm>
              <a:off x="8359442" y="3766077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Workflow Integrations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C6C7B-BDEB-4AD1-844F-CFD7CCC69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560" y="4394714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98037E-FD25-45B1-A895-354961A59814}"/>
                </a:ext>
              </a:extLst>
            </p:cNvPr>
            <p:cNvGrpSpPr/>
            <p:nvPr/>
          </p:nvGrpSpPr>
          <p:grpSpPr>
            <a:xfrm>
              <a:off x="8494676" y="2588870"/>
              <a:ext cx="2223045" cy="780540"/>
              <a:chOff x="8777522" y="2486181"/>
              <a:chExt cx="2223045" cy="780540"/>
            </a:xfrm>
          </p:grpSpPr>
          <p:sp>
            <p:nvSpPr>
              <p:cNvPr id="56" name="Org_ECA6" title="Icon of three boxes in a bracket chart">
                <a:extLst>
                  <a:ext uri="{FF2B5EF4-FFF2-40B4-BE49-F238E27FC236}">
                    <a16:creationId xmlns:a16="http://schemas.microsoft.com/office/drawing/2014/main" id="{DEC5F1A2-0D2A-48B3-8161-2BC4824520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77522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rg_ECA6" title="Icon of three boxes in a bracket chart">
                <a:extLst>
                  <a:ext uri="{FF2B5EF4-FFF2-40B4-BE49-F238E27FC236}">
                    <a16:creationId xmlns:a16="http://schemas.microsoft.com/office/drawing/2014/main" id="{A7716647-1A43-48CC-9197-F032C7F9D9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20407" y="2486181"/>
                <a:ext cx="780160" cy="780540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1BEC421-D2F0-46F5-9C1F-D3BFBA04E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1331" y="2607707"/>
                <a:ext cx="85542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sysDot"/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C51D4B-C024-4709-AEAD-55CBD1BC2F8F}"/>
              </a:ext>
            </a:extLst>
          </p:cNvPr>
          <p:cNvGrpSpPr/>
          <p:nvPr/>
        </p:nvGrpSpPr>
        <p:grpSpPr>
          <a:xfrm>
            <a:off x="585446" y="2250396"/>
            <a:ext cx="3093135" cy="3235338"/>
            <a:chOff x="414640" y="2250396"/>
            <a:chExt cx="3093135" cy="32353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217C-5453-477C-8114-4AECCAB490A8}"/>
                </a:ext>
              </a:extLst>
            </p:cNvPr>
            <p:cNvSpPr txBox="1"/>
            <p:nvPr/>
          </p:nvSpPr>
          <p:spPr>
            <a:xfrm>
              <a:off x="426424" y="4578563"/>
              <a:ext cx="2714836" cy="90717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 common platform for all metrics, logs and other monitoring telemetry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F25B3-D609-4D9A-A3CA-B1979DFA1B42}"/>
                </a:ext>
              </a:extLst>
            </p:cNvPr>
            <p:cNvSpPr txBox="1"/>
            <p:nvPr/>
          </p:nvSpPr>
          <p:spPr>
            <a:xfrm>
              <a:off x="426424" y="3770321"/>
              <a:ext cx="3081351" cy="594314"/>
            </a:xfrm>
            <a:prstGeom prst="rect">
              <a:avLst/>
            </a:prstGeom>
            <a:noFill/>
          </p:spPr>
          <p:txBody>
            <a:bodyPr wrap="square" lIns="0" tIns="143407" rIns="179259" bIns="143407" rtlCol="0" anchor="b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Unified Monitoring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1CDF79-7FB2-487F-9CBC-3E37A8782BD8}"/>
                </a:ext>
              </a:extLst>
            </p:cNvPr>
            <p:cNvCxnSpPr>
              <a:cxnSpLocks/>
            </p:cNvCxnSpPr>
            <p:nvPr/>
          </p:nvCxnSpPr>
          <p:spPr>
            <a:xfrm>
              <a:off x="426424" y="4396430"/>
              <a:ext cx="27432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ECB865C-401A-42F2-B8AF-0FD632DD4C9E}"/>
                </a:ext>
              </a:extLst>
            </p:cNvPr>
            <p:cNvGrpSpPr/>
            <p:nvPr/>
          </p:nvGrpSpPr>
          <p:grpSpPr>
            <a:xfrm>
              <a:off x="414640" y="2250396"/>
              <a:ext cx="2502524" cy="1369979"/>
              <a:chOff x="414640" y="2102538"/>
              <a:chExt cx="2502524" cy="13699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9207B4F-9E30-4336-91F8-2E402BE43C30}"/>
                  </a:ext>
                </a:extLst>
              </p:cNvPr>
              <p:cNvGrpSpPr/>
              <p:nvPr/>
            </p:nvGrpSpPr>
            <p:grpSpPr>
              <a:xfrm>
                <a:off x="722716" y="2336422"/>
                <a:ext cx="1886370" cy="747947"/>
                <a:chOff x="879052" y="2315853"/>
                <a:chExt cx="1886370" cy="7479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E47A993-7660-4389-A05F-EA259C71BF39}"/>
                    </a:ext>
                  </a:extLst>
                </p:cNvPr>
                <p:cNvGrpSpPr/>
                <p:nvPr/>
              </p:nvGrpSpPr>
              <p:grpSpPr>
                <a:xfrm>
                  <a:off x="879052" y="2315853"/>
                  <a:ext cx="720337" cy="747947"/>
                  <a:chOff x="4783808" y="2346746"/>
                  <a:chExt cx="734781" cy="762945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D18D54F-F79A-4E9B-9C18-EBCBBF4B7FDD}"/>
                      </a:ext>
                    </a:extLst>
                  </p:cNvPr>
                  <p:cNvSpPr txBox="1"/>
                  <p:nvPr/>
                </p:nvSpPr>
                <p:spPr>
                  <a:xfrm>
                    <a:off x="4820952" y="2526117"/>
                    <a:ext cx="660493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Metrics</a:t>
                    </a:r>
                  </a:p>
                </p:txBody>
              </p:sp>
              <p:sp>
                <p:nvSpPr>
                  <p:cNvPr id="31" name="Cylinder 30">
                    <a:extLst>
                      <a:ext uri="{FF2B5EF4-FFF2-40B4-BE49-F238E27FC236}">
                        <a16:creationId xmlns:a16="http://schemas.microsoft.com/office/drawing/2014/main" id="{17E86B46-D05F-497D-9219-813BD3E3A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2346746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9BA7B90-E24C-43D1-BBFB-680E94A62F0F}"/>
                    </a:ext>
                  </a:extLst>
                </p:cNvPr>
                <p:cNvGrpSpPr/>
                <p:nvPr/>
              </p:nvGrpSpPr>
              <p:grpSpPr>
                <a:xfrm>
                  <a:off x="2045085" y="2315853"/>
                  <a:ext cx="720337" cy="747947"/>
                  <a:chOff x="4783809" y="3630261"/>
                  <a:chExt cx="734781" cy="762945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752B47-740A-48AD-B40C-7D59E29A6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309" y="3801850"/>
                    <a:ext cx="403774" cy="350796"/>
                  </a:xfrm>
                  <a:prstGeom prst="rect">
                    <a:avLst/>
                  </a:prstGeom>
                  <a:noFill/>
                </p:spPr>
                <p:txBody>
                  <a:bodyPr wrap="none" lIns="89642" tIns="89642" rIns="89642" bIns="89642" rtlCol="0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588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76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rPr>
                      <a:t>Log</a:t>
                    </a:r>
                  </a:p>
                </p:txBody>
              </p:sp>
              <p:sp>
                <p:nvSpPr>
                  <p:cNvPr id="20" name="Cylinder 19">
                    <a:extLst>
                      <a:ext uri="{FF2B5EF4-FFF2-40B4-BE49-F238E27FC236}">
                        <a16:creationId xmlns:a16="http://schemas.microsoft.com/office/drawing/2014/main" id="{28117338-EE2A-4381-AD6D-2291B0C9E3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3808" y="3630261"/>
                    <a:ext cx="734781" cy="762945"/>
                  </a:xfrm>
                  <a:prstGeom prst="can">
                    <a:avLst/>
                  </a:prstGeom>
                  <a:noFill/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10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3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5381A7B-D8D0-4E9A-BD8D-C57BBC2C2E14}"/>
                  </a:ext>
                </a:extLst>
              </p:cNvPr>
              <p:cNvGrpSpPr/>
              <p:nvPr/>
            </p:nvGrpSpPr>
            <p:grpSpPr>
              <a:xfrm rot="10800000">
                <a:off x="414640" y="2102538"/>
                <a:ext cx="2502524" cy="1235022"/>
                <a:chOff x="5495147" y="2105477"/>
                <a:chExt cx="3516773" cy="1225371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CE3688B-8673-4E18-BDC0-C296E82BD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3118" y="2105477"/>
                  <a:ext cx="988802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F4380B-4BBE-4D64-9513-D3CA027E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2105478"/>
                  <a:ext cx="9306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E4C5ACD-8457-4B6D-BD20-6C9C093C2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7" y="3330848"/>
                  <a:ext cx="351677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D00478-5230-443B-97F0-CFB6F2B79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1920" y="2105477"/>
                  <a:ext cx="0" cy="1225371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4E5F43-20FB-47BF-943B-97566C2BB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5148" y="2105478"/>
                  <a:ext cx="0" cy="1217113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  <a:prstDash val="sys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1E05B-6620-466A-AB92-8B8CB375C499}"/>
                  </a:ext>
                </a:extLst>
              </p:cNvPr>
              <p:cNvSpPr txBox="1"/>
              <p:nvPr/>
            </p:nvSpPr>
            <p:spPr>
              <a:xfrm>
                <a:off x="973852" y="3191948"/>
                <a:ext cx="1384098" cy="28056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91440" tIns="44821" rIns="91440" bIns="44821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1200" cap="none" spc="0" normalizeH="0" baseline="0" noProof="0">
                    <a:ln>
                      <a:noFill/>
                    </a:ln>
                    <a:solidFill>
                      <a:srgbClr val="0D0D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Common Store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4EEF2C9-CCBD-44AA-B0A6-87E51DB6040D}"/>
              </a:ext>
            </a:extLst>
          </p:cNvPr>
          <p:cNvSpPr txBox="1"/>
          <p:nvPr/>
        </p:nvSpPr>
        <p:spPr>
          <a:xfrm>
            <a:off x="588263" y="1052310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 observability for your infra, app and network</a:t>
            </a:r>
          </a:p>
        </p:txBody>
      </p:sp>
      <p:pic>
        <p:nvPicPr>
          <p:cNvPr id="49" name="Picture 4" descr="Azure Monitor">
            <a:extLst>
              <a:ext uri="{FF2B5EF4-FFF2-40B4-BE49-F238E27FC236}">
                <a16:creationId xmlns:a16="http://schemas.microsoft.com/office/drawing/2014/main" id="{93BF602F-7CD4-4D3F-84DB-F9C6FCC8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96760-45C6-47A6-8C78-B94EC87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37319"/>
            <a:ext cx="11018520" cy="553998"/>
          </a:xfrm>
        </p:spPr>
        <p:txBody>
          <a:bodyPr/>
          <a:lstStyle/>
          <a:p>
            <a:r>
              <a:rPr lang="en-US"/>
              <a:t>Signals and Sources in Azure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63CAA-6888-448D-ABA8-6F8D87CCC0E2}"/>
              </a:ext>
            </a:extLst>
          </p:cNvPr>
          <p:cNvGrpSpPr/>
          <p:nvPr/>
        </p:nvGrpSpPr>
        <p:grpSpPr>
          <a:xfrm>
            <a:off x="3340359" y="4669814"/>
            <a:ext cx="8379202" cy="1327912"/>
            <a:chOff x="4105324" y="4561555"/>
            <a:chExt cx="7372695" cy="1393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E4DD9-39C3-421E-A81C-BC546A9AC33D}"/>
                </a:ext>
              </a:extLst>
            </p:cNvPr>
            <p:cNvSpPr/>
            <p:nvPr/>
          </p:nvSpPr>
          <p:spPr>
            <a:xfrm>
              <a:off x="4105324" y="4561555"/>
              <a:ext cx="7372695" cy="1393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Subscriptions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203852-F0E3-4D2F-8559-9DE7819B0A50}"/>
                </a:ext>
              </a:extLst>
            </p:cNvPr>
            <p:cNvSpPr/>
            <p:nvPr/>
          </p:nvSpPr>
          <p:spPr>
            <a:xfrm>
              <a:off x="6529959" y="5450616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Security Center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FB2BE-06F3-45EC-AEB5-C0ED15483E40}"/>
                </a:ext>
              </a:extLst>
            </p:cNvPr>
            <p:cNvSpPr/>
            <p:nvPr/>
          </p:nvSpPr>
          <p:spPr>
            <a:xfrm>
              <a:off x="6529959" y="4785103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Resource Manager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7950F0-8FA0-42A1-96C5-2B72B369B698}"/>
                </a:ext>
              </a:extLst>
            </p:cNvPr>
            <p:cNvSpPr/>
            <p:nvPr/>
          </p:nvSpPr>
          <p:spPr>
            <a:xfrm>
              <a:off x="6529959" y="5117859"/>
              <a:ext cx="492977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Service Health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EE4CE9-C23C-4D39-BD35-48AD550BDA25}"/>
              </a:ext>
            </a:extLst>
          </p:cNvPr>
          <p:cNvGrpSpPr/>
          <p:nvPr/>
        </p:nvGrpSpPr>
        <p:grpSpPr>
          <a:xfrm>
            <a:off x="4469363" y="3261359"/>
            <a:ext cx="7250196" cy="1327912"/>
            <a:chOff x="5193793" y="3083417"/>
            <a:chExt cx="6284226" cy="13936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280670-B911-41F2-A726-D8BD4254D1D1}"/>
                </a:ext>
              </a:extLst>
            </p:cNvPr>
            <p:cNvSpPr/>
            <p:nvPr/>
          </p:nvSpPr>
          <p:spPr>
            <a:xfrm>
              <a:off x="5193793" y="3083417"/>
              <a:ext cx="6284226" cy="1393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Resources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2F869-8721-4672-91A1-0386EE074042}"/>
                </a:ext>
              </a:extLst>
            </p:cNvPr>
            <p:cNvSpPr/>
            <p:nvPr/>
          </p:nvSpPr>
          <p:spPr>
            <a:xfrm>
              <a:off x="7282526" y="396296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Network Security Groups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1F1521-62C8-45F0-B80D-4FB3806B9AE8}"/>
                </a:ext>
              </a:extLst>
            </p:cNvPr>
            <p:cNvSpPr/>
            <p:nvPr/>
          </p:nvSpPr>
          <p:spPr>
            <a:xfrm>
              <a:off x="7282526" y="330077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Virtual Machines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4FE07B-66FE-4890-9681-EFF7F8AFEE9D}"/>
                </a:ext>
              </a:extLst>
            </p:cNvPr>
            <p:cNvSpPr/>
            <p:nvPr/>
          </p:nvSpPr>
          <p:spPr>
            <a:xfrm>
              <a:off x="7282526" y="3630035"/>
              <a:ext cx="417720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Storage Accounts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71E06F-C637-4412-8F2F-1693806F6195}"/>
              </a:ext>
            </a:extLst>
          </p:cNvPr>
          <p:cNvGrpSpPr/>
          <p:nvPr/>
        </p:nvGrpSpPr>
        <p:grpSpPr>
          <a:xfrm>
            <a:off x="5505063" y="2198902"/>
            <a:ext cx="6214498" cy="981913"/>
            <a:chOff x="6010005" y="1968396"/>
            <a:chExt cx="5468015" cy="10304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A72C07-6D23-47AD-9877-DB1FB1FD11A8}"/>
                </a:ext>
              </a:extLst>
            </p:cNvPr>
            <p:cNvSpPr/>
            <p:nvPr/>
          </p:nvSpPr>
          <p:spPr>
            <a:xfrm>
              <a:off x="6010005" y="1968396"/>
              <a:ext cx="5468015" cy="1030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Guest OS </a:t>
              </a:r>
              <a:br>
                <a:rPr lang="en-US">
                  <a:solidFill>
                    <a:schemeClr val="accent1"/>
                  </a:solidFill>
                  <a:latin typeface="+mj-lt"/>
                </a:rPr>
              </a:br>
              <a:r>
                <a:rPr lang="en-US">
                  <a:solidFill>
                    <a:schemeClr val="accent1"/>
                  </a:solidFill>
                  <a:latin typeface="+mj-lt"/>
                </a:rPr>
                <a:t>(‘user space’)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6CB000-1B05-4456-93D0-14B894A81D6E}"/>
                </a:ext>
              </a:extLst>
            </p:cNvPr>
            <p:cNvSpPr/>
            <p:nvPr/>
          </p:nvSpPr>
          <p:spPr>
            <a:xfrm>
              <a:off x="7890052" y="2184410"/>
              <a:ext cx="3569681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Linux syslog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7889FC-7ADB-486B-A219-CBDA8392A704}"/>
                </a:ext>
              </a:extLst>
            </p:cNvPr>
            <p:cNvSpPr/>
            <p:nvPr/>
          </p:nvSpPr>
          <p:spPr>
            <a:xfrm>
              <a:off x="7890052" y="2512265"/>
              <a:ext cx="3569681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Windows Perf Counters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E6670C-EFAA-4CAA-AB13-516ACA0F1200}"/>
              </a:ext>
            </a:extLst>
          </p:cNvPr>
          <p:cNvGrpSpPr/>
          <p:nvPr/>
        </p:nvGrpSpPr>
        <p:grpSpPr>
          <a:xfrm>
            <a:off x="6538107" y="1143000"/>
            <a:ext cx="5181453" cy="981913"/>
            <a:chOff x="6918960" y="860254"/>
            <a:chExt cx="4559059" cy="10304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9256FE-0306-484F-A7AA-59A213ABC972}"/>
                </a:ext>
              </a:extLst>
            </p:cNvPr>
            <p:cNvSpPr/>
            <p:nvPr/>
          </p:nvSpPr>
          <p:spPr>
            <a:xfrm>
              <a:off x="6918960" y="860254"/>
              <a:ext cx="4559059" cy="1030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Application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DFCA91-5D22-4020-BC87-4D5DE806BC86}"/>
                </a:ext>
              </a:extLst>
            </p:cNvPr>
            <p:cNvSpPr/>
            <p:nvPr/>
          </p:nvSpPr>
          <p:spPr>
            <a:xfrm>
              <a:off x="8508205" y="1070484"/>
              <a:ext cx="295152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User telemetry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F42C82-A568-4472-BB25-779A0262B2ED}"/>
                </a:ext>
              </a:extLst>
            </p:cNvPr>
            <p:cNvSpPr/>
            <p:nvPr/>
          </p:nvSpPr>
          <p:spPr>
            <a:xfrm>
              <a:off x="8508205" y="1398339"/>
              <a:ext cx="2951528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Application logs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877B7E-914B-42CC-8963-8E1C3112E0D9}"/>
              </a:ext>
            </a:extLst>
          </p:cNvPr>
          <p:cNvGrpSpPr/>
          <p:nvPr/>
        </p:nvGrpSpPr>
        <p:grpSpPr>
          <a:xfrm>
            <a:off x="2155370" y="6090074"/>
            <a:ext cx="9564189" cy="767926"/>
            <a:chOff x="3062676" y="6052081"/>
            <a:chExt cx="8415342" cy="8059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822E61-A15D-4464-9424-0F4702E4FB17}"/>
                </a:ext>
              </a:extLst>
            </p:cNvPr>
            <p:cNvSpPr/>
            <p:nvPr/>
          </p:nvSpPr>
          <p:spPr>
            <a:xfrm>
              <a:off x="3062676" y="6052081"/>
              <a:ext cx="8415342" cy="8059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 anchorCtr="0"/>
            <a:lstStyle/>
            <a:p>
              <a:r>
                <a:rPr lang="en-US">
                  <a:solidFill>
                    <a:schemeClr val="accent1"/>
                  </a:solidFill>
                  <a:latin typeface="+mj-lt"/>
                </a:rPr>
                <a:t>Azure Tenants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BEBAD1-768D-4EB8-8CBB-71E31EFC8AC2}"/>
                </a:ext>
              </a:extLst>
            </p:cNvPr>
            <p:cNvSpPr/>
            <p:nvPr/>
          </p:nvSpPr>
          <p:spPr>
            <a:xfrm>
              <a:off x="5812968" y="6310428"/>
              <a:ext cx="5646764" cy="292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/>
              <a:r>
                <a:rPr lang="en-US" sz="1400">
                  <a:solidFill>
                    <a:schemeClr val="tx2"/>
                  </a:solidFill>
                </a:rPr>
                <a:t>Azure Active Directory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DCDB757E-0886-4886-8F2D-61E8F2D1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11" y="1399629"/>
            <a:ext cx="812061" cy="812061"/>
          </a:xfrm>
          <a:prstGeom prst="rect">
            <a:avLst/>
          </a:prstGeom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C5E161-BCCA-4C52-8023-51B03BC59703}"/>
              </a:ext>
            </a:extLst>
          </p:cNvPr>
          <p:cNvSpPr txBox="1"/>
          <p:nvPr/>
        </p:nvSpPr>
        <p:spPr>
          <a:xfrm>
            <a:off x="655153" y="2291334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82982-69E4-4E01-9A5A-001E9E82A1CA}"/>
              </a:ext>
            </a:extLst>
          </p:cNvPr>
          <p:cNvSpPr txBox="1"/>
          <p:nvPr/>
        </p:nvSpPr>
        <p:spPr>
          <a:xfrm>
            <a:off x="655153" y="3682834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FFA8BB-168F-42E2-AD05-51525907EB63}"/>
              </a:ext>
            </a:extLst>
          </p:cNvPr>
          <p:cNvSpPr txBox="1"/>
          <p:nvPr/>
        </p:nvSpPr>
        <p:spPr>
          <a:xfrm>
            <a:off x="621579" y="5221502"/>
            <a:ext cx="11029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E4A6AC5-7DC9-4867-AF25-522C68BD3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341" y="2782443"/>
            <a:ext cx="946551" cy="98743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18CD880-E1A9-418B-AC36-C0ADA31BC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952" y="4309768"/>
            <a:ext cx="857331" cy="88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062E4-0C19-425C-8B33-4822FAF0C1B0}"/>
              </a:ext>
            </a:extLst>
          </p:cNvPr>
          <p:cNvSpPr txBox="1"/>
          <p:nvPr/>
        </p:nvSpPr>
        <p:spPr>
          <a:xfrm>
            <a:off x="621579" y="795472"/>
            <a:ext cx="1058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u="sng">
                <a:solidFill>
                  <a:schemeClr val="accent1"/>
                </a:solidFill>
              </a:rPr>
              <a:t>Signals</a:t>
            </a:r>
            <a:endParaRPr lang="en-US" sz="2000" u="sng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DF177-FBEF-481B-95A9-A0BB8BA3AEA1}"/>
              </a:ext>
            </a:extLst>
          </p:cNvPr>
          <p:cNvSpPr txBox="1"/>
          <p:nvPr/>
        </p:nvSpPr>
        <p:spPr>
          <a:xfrm>
            <a:off x="8759655" y="792043"/>
            <a:ext cx="1058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u="sng">
                <a:solidFill>
                  <a:schemeClr val="accent1"/>
                </a:solidFill>
              </a:rPr>
              <a:t>Sources</a:t>
            </a:r>
            <a:endParaRPr lang="en-US" sz="2000" u="sng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51763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697F8B-A08C-4E88-8021-C7253F2A344C}"/>
              </a:ext>
            </a:extLst>
          </p:cNvPr>
          <p:cNvGrpSpPr/>
          <p:nvPr/>
        </p:nvGrpSpPr>
        <p:grpSpPr>
          <a:xfrm>
            <a:off x="545307" y="322404"/>
            <a:ext cx="11227619" cy="6213192"/>
            <a:chOff x="545307" y="162610"/>
            <a:chExt cx="11227619" cy="6213192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E365318-4570-4B31-B821-73CD4E6935D5}"/>
                </a:ext>
              </a:extLst>
            </p:cNvPr>
            <p:cNvSpPr/>
            <p:nvPr/>
          </p:nvSpPr>
          <p:spPr bwMode="auto">
            <a:xfrm>
              <a:off x="3481266" y="482199"/>
              <a:ext cx="8291660" cy="5893603"/>
            </a:xfrm>
            <a:prstGeom prst="roundRect">
              <a:avLst>
                <a:gd name="adj" fmla="val 1624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47190C-79D3-4AC3-A312-FE5A472473DA}"/>
                </a:ext>
              </a:extLst>
            </p:cNvPr>
            <p:cNvSpPr/>
            <p:nvPr/>
          </p:nvSpPr>
          <p:spPr bwMode="auto">
            <a:xfrm>
              <a:off x="3395678" y="3287301"/>
              <a:ext cx="171176" cy="14423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8A923ADC-B956-4291-8127-9BDDD1224177}"/>
                </a:ext>
              </a:extLst>
            </p:cNvPr>
            <p:cNvSpPr/>
            <p:nvPr/>
          </p:nvSpPr>
          <p:spPr bwMode="auto">
            <a:xfrm>
              <a:off x="7262157" y="5170346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1ABF465-BC3E-4C13-A5E0-9245908A5B11}"/>
                </a:ext>
              </a:extLst>
            </p:cNvPr>
            <p:cNvSpPr/>
            <p:nvPr/>
          </p:nvSpPr>
          <p:spPr bwMode="auto">
            <a:xfrm>
              <a:off x="7262157" y="2931262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8B698C-8F14-4698-A6DC-CB91A78690DB}"/>
                </a:ext>
              </a:extLst>
            </p:cNvPr>
            <p:cNvSpPr/>
            <p:nvPr/>
          </p:nvSpPr>
          <p:spPr bwMode="auto">
            <a:xfrm>
              <a:off x="7262157" y="4050804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6DE21E-5D0B-4DBF-B119-4F914C2F9DA0}"/>
                </a:ext>
              </a:extLst>
            </p:cNvPr>
            <p:cNvSpPr/>
            <p:nvPr/>
          </p:nvSpPr>
          <p:spPr bwMode="auto">
            <a:xfrm>
              <a:off x="7262157" y="1811720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1BB2C4-8B09-49B7-8187-4DCC5A7AE764}"/>
                </a:ext>
              </a:extLst>
            </p:cNvPr>
            <p:cNvGrpSpPr/>
            <p:nvPr/>
          </p:nvGrpSpPr>
          <p:grpSpPr>
            <a:xfrm>
              <a:off x="3957211" y="1952143"/>
              <a:ext cx="1576562" cy="2672056"/>
              <a:chOff x="3957211" y="1952143"/>
              <a:chExt cx="1576562" cy="2672056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FBFD77E-D803-48CB-86E1-797BB432DB08}"/>
                  </a:ext>
                </a:extLst>
              </p:cNvPr>
              <p:cNvSpPr/>
              <p:nvPr/>
            </p:nvSpPr>
            <p:spPr bwMode="auto">
              <a:xfrm>
                <a:off x="3957211" y="1952143"/>
                <a:ext cx="1576562" cy="2672056"/>
              </a:xfrm>
              <a:prstGeom prst="roundRect">
                <a:avLst>
                  <a:gd name="adj" fmla="val 542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D9F3120-5874-41B7-9ADC-31D7F0D21126}"/>
                  </a:ext>
                </a:extLst>
              </p:cNvPr>
              <p:cNvSpPr txBox="1"/>
              <p:nvPr/>
            </p:nvSpPr>
            <p:spPr>
              <a:xfrm>
                <a:off x="4401964" y="2422669"/>
                <a:ext cx="687056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Metrics</a:t>
                </a:r>
              </a:p>
            </p:txBody>
          </p:sp>
          <p:sp>
            <p:nvSpPr>
              <p:cNvPr id="216" name="Cylinder 215">
                <a:extLst>
                  <a:ext uri="{FF2B5EF4-FFF2-40B4-BE49-F238E27FC236}">
                    <a16:creationId xmlns:a16="http://schemas.microsoft.com/office/drawing/2014/main" id="{7A410D27-2344-4931-B1A9-EFE7DF01016B}"/>
                  </a:ext>
                </a:extLst>
              </p:cNvPr>
              <p:cNvSpPr/>
              <p:nvPr/>
            </p:nvSpPr>
            <p:spPr bwMode="auto">
              <a:xfrm>
                <a:off x="4385324" y="224682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711C8FD-EF60-4C8A-BA74-38657D4A335E}"/>
                  </a:ext>
                </a:extLst>
              </p:cNvPr>
              <p:cNvSpPr/>
              <p:nvPr/>
            </p:nvSpPr>
            <p:spPr bwMode="auto">
              <a:xfrm>
                <a:off x="4824260" y="2766637"/>
                <a:ext cx="296581" cy="2915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BF26141D-5E88-4C07-ABBF-8C647688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7646" y="2660755"/>
                <a:ext cx="462836" cy="462836"/>
              </a:xfrm>
              <a:prstGeom prst="rect">
                <a:avLst/>
              </a:prstGeom>
              <a:effectLst/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D53698A-7E32-48E4-B430-2BB6B95B2C88}"/>
                  </a:ext>
                </a:extLst>
              </p:cNvPr>
              <p:cNvSpPr txBox="1"/>
              <p:nvPr/>
            </p:nvSpPr>
            <p:spPr>
              <a:xfrm>
                <a:off x="4495467" y="3604810"/>
                <a:ext cx="500049" cy="343968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Logs</a:t>
                </a:r>
              </a:p>
            </p:txBody>
          </p:sp>
          <p:sp>
            <p:nvSpPr>
              <p:cNvPr id="212" name="Cylinder 211">
                <a:extLst>
                  <a:ext uri="{FF2B5EF4-FFF2-40B4-BE49-F238E27FC236}">
                    <a16:creationId xmlns:a16="http://schemas.microsoft.com/office/drawing/2014/main" id="{C38B43B7-A83A-49D8-B095-1BE0646B2D31}"/>
                  </a:ext>
                </a:extLst>
              </p:cNvPr>
              <p:cNvSpPr/>
              <p:nvPr/>
            </p:nvSpPr>
            <p:spPr bwMode="auto">
              <a:xfrm>
                <a:off x="4385324" y="3436594"/>
                <a:ext cx="720337" cy="747947"/>
              </a:xfrm>
              <a:prstGeom prst="can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0A61812-E30A-4530-9B9E-AD64964C47F2}"/>
                  </a:ext>
                </a:extLst>
              </p:cNvPr>
              <p:cNvSpPr/>
              <p:nvPr/>
            </p:nvSpPr>
            <p:spPr bwMode="auto">
              <a:xfrm>
                <a:off x="4818285" y="3834117"/>
                <a:ext cx="450260" cy="46283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19A20266-3935-4831-B6F4-A13D1EB3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631" y="3786131"/>
                <a:ext cx="521839" cy="521839"/>
              </a:xfrm>
              <a:prstGeom prst="rect">
                <a:avLst/>
              </a:prstGeom>
              <a:effectLst/>
            </p:spPr>
          </p:pic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FA73AAB-823D-4BC6-A4CC-508E40849264}"/>
                </a:ext>
              </a:extLst>
            </p:cNvPr>
            <p:cNvSpPr/>
            <p:nvPr/>
          </p:nvSpPr>
          <p:spPr bwMode="auto">
            <a:xfrm>
              <a:off x="7262157" y="692178"/>
              <a:ext cx="4205934" cy="989353"/>
            </a:xfrm>
            <a:prstGeom prst="roundRect">
              <a:avLst>
                <a:gd name="adj" fmla="val 7706"/>
              </a:avLst>
            </a:prstGeom>
            <a:noFill/>
            <a:ln w="1905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05C82CD-FEBF-4395-8296-F81DCA63EFBB}"/>
                </a:ext>
              </a:extLst>
            </p:cNvPr>
            <p:cNvGrpSpPr/>
            <p:nvPr/>
          </p:nvGrpSpPr>
          <p:grpSpPr>
            <a:xfrm>
              <a:off x="7672816" y="816417"/>
              <a:ext cx="986068" cy="732493"/>
              <a:chOff x="7595189" y="412152"/>
              <a:chExt cx="1005840" cy="747180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B272C3CA-62D1-4B52-8636-34D0F5D2D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06422" y="412152"/>
                <a:ext cx="383374" cy="38337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8282856-B075-4C63-A906-9462E484E559}"/>
                  </a:ext>
                </a:extLst>
              </p:cNvPr>
              <p:cNvSpPr txBox="1"/>
              <p:nvPr/>
            </p:nvSpPr>
            <p:spPr>
              <a:xfrm>
                <a:off x="7595189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 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3DBC83B-08A0-4B88-8617-CC32686C72DA}"/>
                </a:ext>
              </a:extLst>
            </p:cNvPr>
            <p:cNvGrpSpPr/>
            <p:nvPr/>
          </p:nvGrpSpPr>
          <p:grpSpPr>
            <a:xfrm>
              <a:off x="8658892" y="773393"/>
              <a:ext cx="986067" cy="775516"/>
              <a:chOff x="8601046" y="368265"/>
              <a:chExt cx="1005840" cy="791067"/>
            </a:xfrm>
          </p:grpSpPr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C088F19-32D8-4F45-AF6D-3F06B575F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8392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063F77F-7559-4C24-9732-FCE0F0CAEB1D}"/>
                  </a:ext>
                </a:extLst>
              </p:cNvPr>
              <p:cNvSpPr txBox="1"/>
              <p:nvPr/>
            </p:nvSpPr>
            <p:spPr>
              <a:xfrm>
                <a:off x="8601046" y="808467"/>
                <a:ext cx="1005840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745517-D791-48AA-8ED6-C3A64897BAE7}"/>
                </a:ext>
              </a:extLst>
            </p:cNvPr>
            <p:cNvGrpSpPr/>
            <p:nvPr/>
          </p:nvGrpSpPr>
          <p:grpSpPr>
            <a:xfrm>
              <a:off x="9644976" y="773393"/>
              <a:ext cx="791765" cy="775516"/>
              <a:chOff x="9606903" y="368265"/>
              <a:chExt cx="807642" cy="791067"/>
            </a:xfrm>
          </p:grpSpPr>
          <p:pic>
            <p:nvPicPr>
              <p:cNvPr id="201" name="Graphic 200">
                <a:extLst>
                  <a:ext uri="{FF2B5EF4-FFF2-40B4-BE49-F238E27FC236}">
                    <a16:creationId xmlns:a16="http://schemas.microsoft.com/office/drawing/2014/main" id="{27786AC2-BDEB-4369-9B2F-EA44183E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775150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D921616-595A-4B83-AD1A-DB45265C2D95}"/>
                  </a:ext>
                </a:extLst>
              </p:cNvPr>
              <p:cNvSpPr txBox="1"/>
              <p:nvPr/>
            </p:nvSpPr>
            <p:spPr>
              <a:xfrm>
                <a:off x="9606903" y="808467"/>
                <a:ext cx="807642" cy="3508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VM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AF6E16F-588B-4269-830A-05A7C2FEA38C}"/>
                </a:ext>
              </a:extLst>
            </p:cNvPr>
            <p:cNvGrpSpPr/>
            <p:nvPr/>
          </p:nvGrpSpPr>
          <p:grpSpPr>
            <a:xfrm>
              <a:off x="10436757" y="773393"/>
              <a:ext cx="986067" cy="938449"/>
              <a:chOff x="10414561" y="368265"/>
              <a:chExt cx="1005840" cy="957267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1844193D-4BBC-458E-8CEF-6D259364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681907" y="368265"/>
                <a:ext cx="471148" cy="471148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FCA7163-D0F5-4A52-99D9-9384D248F60C}"/>
                  </a:ext>
                </a:extLst>
              </p:cNvPr>
              <p:cNvSpPr txBox="1"/>
              <p:nvPr/>
            </p:nvSpPr>
            <p:spPr>
              <a:xfrm>
                <a:off x="10414561" y="808467"/>
                <a:ext cx="1005840" cy="517065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>
                <a:spAutoFit/>
              </a:bodyPr>
              <a:lstStyle/>
              <a:p>
                <a:pPr marL="0" marR="0" lvl="0" indent="0" algn="ctr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Monitoring Solutions</a:t>
                </a: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BD43A2-BE40-4940-8826-FD74027258D3}"/>
                </a:ext>
              </a:extLst>
            </p:cNvPr>
            <p:cNvSpPr txBox="1"/>
            <p:nvPr/>
          </p:nvSpPr>
          <p:spPr>
            <a:xfrm>
              <a:off x="6893440" y="1046552"/>
              <a:ext cx="711258" cy="280605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44821" tIns="44821" rIns="44821" bIns="44821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Insights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C922D05-41A9-40A2-9208-17768612FEA2}"/>
                </a:ext>
              </a:extLst>
            </p:cNvPr>
            <p:cNvGrpSpPr/>
            <p:nvPr/>
          </p:nvGrpSpPr>
          <p:grpSpPr>
            <a:xfrm>
              <a:off x="6893436" y="1918891"/>
              <a:ext cx="4529383" cy="804446"/>
              <a:chOff x="7031667" y="1956872"/>
              <a:chExt cx="4620208" cy="820577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3F88CBB-B2C7-48F9-80AB-69DF7E4EB1C1}"/>
                  </a:ext>
                </a:extLst>
              </p:cNvPr>
              <p:cNvGrpSpPr/>
              <p:nvPr/>
            </p:nvGrpSpPr>
            <p:grpSpPr>
              <a:xfrm>
                <a:off x="7826663" y="1956872"/>
                <a:ext cx="1005840" cy="820577"/>
                <a:chOff x="7800981" y="1749888"/>
                <a:chExt cx="1005840" cy="820577"/>
              </a:xfrm>
            </p:grpSpPr>
            <p:pic>
              <p:nvPicPr>
                <p:cNvPr id="197" name="Graphic 196">
                  <a:extLst>
                    <a:ext uri="{FF2B5EF4-FFF2-40B4-BE49-F238E27FC236}">
                      <a16:creationId xmlns:a16="http://schemas.microsoft.com/office/drawing/2014/main" id="{BCE00207-C53C-461E-8D8B-CFC8CC26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8327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0C63D1B-AA04-4B78-A233-54AB5CAD38BD}"/>
                    </a:ext>
                  </a:extLst>
                </p:cNvPr>
                <p:cNvSpPr txBox="1"/>
                <p:nvPr/>
              </p:nvSpPr>
              <p:spPr>
                <a:xfrm>
                  <a:off x="7800981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Dashboards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48F44B5-498A-44BC-BA59-A7549E51FD9D}"/>
                  </a:ext>
                </a:extLst>
              </p:cNvPr>
              <p:cNvGrpSpPr/>
              <p:nvPr/>
            </p:nvGrpSpPr>
            <p:grpSpPr>
              <a:xfrm>
                <a:off x="8832520" y="1956872"/>
                <a:ext cx="1005840" cy="820577"/>
                <a:chOff x="8591257" y="1749888"/>
                <a:chExt cx="1005840" cy="820577"/>
              </a:xfrm>
            </p:grpSpPr>
            <p:pic>
              <p:nvPicPr>
                <p:cNvPr id="195" name="Graphic 194">
                  <a:extLst>
                    <a:ext uri="{FF2B5EF4-FFF2-40B4-BE49-F238E27FC236}">
                      <a16:creationId xmlns:a16="http://schemas.microsoft.com/office/drawing/2014/main" id="{5BE715F2-4A5B-4315-AB1E-11D0F2FCB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8603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B4BF4B8-9B31-4EFB-809C-31F9FCBFF16D}"/>
                    </a:ext>
                  </a:extLst>
                </p:cNvPr>
                <p:cNvSpPr txBox="1"/>
                <p:nvPr/>
              </p:nvSpPr>
              <p:spPr>
                <a:xfrm>
                  <a:off x="8591257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Views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5A5FB9E-52B6-4775-84D9-09CDB193BEB8}"/>
                  </a:ext>
                </a:extLst>
              </p:cNvPr>
              <p:cNvGrpSpPr/>
              <p:nvPr/>
            </p:nvGrpSpPr>
            <p:grpSpPr>
              <a:xfrm>
                <a:off x="9838377" y="1956872"/>
                <a:ext cx="807642" cy="820577"/>
                <a:chOff x="9497397" y="1749888"/>
                <a:chExt cx="807642" cy="820577"/>
              </a:xfrm>
            </p:grpSpPr>
            <p:pic>
              <p:nvPicPr>
                <p:cNvPr id="193" name="Graphic 192">
                  <a:extLst>
                    <a:ext uri="{FF2B5EF4-FFF2-40B4-BE49-F238E27FC236}">
                      <a16:creationId xmlns:a16="http://schemas.microsoft.com/office/drawing/2014/main" id="{2BC22E2E-FB74-4BCA-A782-5A6FD6CDD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644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80A5F75-0D03-4507-8FB8-E8A8733C8670}"/>
                    </a:ext>
                  </a:extLst>
                </p:cNvPr>
                <p:cNvSpPr txBox="1"/>
                <p:nvPr/>
              </p:nvSpPr>
              <p:spPr>
                <a:xfrm>
                  <a:off x="9497397" y="2219600"/>
                  <a:ext cx="807642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Power BI</a:t>
                  </a: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5275D87-1344-40A3-AD6B-C25191274848}"/>
                  </a:ext>
                </a:extLst>
              </p:cNvPr>
              <p:cNvGrpSpPr/>
              <p:nvPr/>
            </p:nvGrpSpPr>
            <p:grpSpPr>
              <a:xfrm>
                <a:off x="10646035" y="1956872"/>
                <a:ext cx="1005840" cy="820577"/>
                <a:chOff x="10325683" y="1749888"/>
                <a:chExt cx="1005840" cy="820577"/>
              </a:xfrm>
            </p:grpSpPr>
            <p:pic>
              <p:nvPicPr>
                <p:cNvPr id="191" name="Graphic 190">
                  <a:extLst>
                    <a:ext uri="{FF2B5EF4-FFF2-40B4-BE49-F238E27FC236}">
                      <a16:creationId xmlns:a16="http://schemas.microsoft.com/office/drawing/2014/main" id="{188D525C-E891-457E-BB92-A4C547B67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3029" y="1749888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411D6FF-9960-4792-85DE-959065ECC868}"/>
                    </a:ext>
                  </a:extLst>
                </p:cNvPr>
                <p:cNvSpPr txBox="1"/>
                <p:nvPr/>
              </p:nvSpPr>
              <p:spPr>
                <a:xfrm>
                  <a:off x="10325683" y="221960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Workbooks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32CCCCD-84C8-46DE-8E3B-B840B5D17F0C}"/>
                  </a:ext>
                </a:extLst>
              </p:cNvPr>
              <p:cNvSpPr txBox="1"/>
              <p:nvPr/>
            </p:nvSpPr>
            <p:spPr>
              <a:xfrm>
                <a:off x="7031667" y="2199759"/>
                <a:ext cx="800860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Visualize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C35181-8FED-4D45-99B6-21740B8D2220}"/>
                </a:ext>
              </a:extLst>
            </p:cNvPr>
            <p:cNvGrpSpPr/>
            <p:nvPr/>
          </p:nvGrpSpPr>
          <p:grpSpPr>
            <a:xfrm>
              <a:off x="6893438" y="3031176"/>
              <a:ext cx="3839647" cy="787775"/>
              <a:chOff x="7031667" y="3091461"/>
              <a:chExt cx="3916641" cy="8035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9A6DED-0F1A-4460-A1FF-58AEBC6CB22B}"/>
                  </a:ext>
                </a:extLst>
              </p:cNvPr>
              <p:cNvGrpSpPr/>
              <p:nvPr/>
            </p:nvGrpSpPr>
            <p:grpSpPr>
              <a:xfrm>
                <a:off x="8227358" y="3091461"/>
                <a:ext cx="1428296" cy="803572"/>
                <a:chOff x="8433984" y="2998661"/>
                <a:chExt cx="1428296" cy="803572"/>
              </a:xfrm>
            </p:grpSpPr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B613084D-A55D-4854-9C21-94986875E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557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EA9419-C8D6-4CC2-9769-F87C83945C1B}"/>
                    </a:ext>
                  </a:extLst>
                </p:cNvPr>
                <p:cNvSpPr txBox="1"/>
                <p:nvPr/>
              </p:nvSpPr>
              <p:spPr>
                <a:xfrm>
                  <a:off x="8433984" y="3451368"/>
                  <a:ext cx="1428296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Metrics Explorer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0CB0759-A204-4918-9B57-E2E2BF6DA652}"/>
                  </a:ext>
                </a:extLst>
              </p:cNvPr>
              <p:cNvGrpSpPr/>
              <p:nvPr/>
            </p:nvGrpSpPr>
            <p:grpSpPr>
              <a:xfrm>
                <a:off x="9801454" y="3091461"/>
                <a:ext cx="1146854" cy="803572"/>
                <a:chOff x="9711646" y="2998661"/>
                <a:chExt cx="1146854" cy="803572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FF3B2499-E5A0-4321-9CCE-CF4CE9044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9499" y="29986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57A9515-F7C5-4915-AF54-D801A396286E}"/>
                    </a:ext>
                  </a:extLst>
                </p:cNvPr>
                <p:cNvSpPr txBox="1"/>
                <p:nvPr/>
              </p:nvSpPr>
              <p:spPr>
                <a:xfrm>
                  <a:off x="9711646" y="3451368"/>
                  <a:ext cx="1146854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 Analytics</a:t>
                  </a:r>
                </a:p>
              </p:txBody>
            </p:sp>
          </p:grp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5DD7B00-9298-40A8-9E33-63C2164BC7A4}"/>
                  </a:ext>
                </a:extLst>
              </p:cNvPr>
              <p:cNvSpPr txBox="1"/>
              <p:nvPr/>
            </p:nvSpPr>
            <p:spPr>
              <a:xfrm>
                <a:off x="7031667" y="3350131"/>
                <a:ext cx="727122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Analyze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FAC11E-FB91-4EF6-AFF8-783F4B7F333F}"/>
                </a:ext>
              </a:extLst>
            </p:cNvPr>
            <p:cNvGrpSpPr/>
            <p:nvPr/>
          </p:nvGrpSpPr>
          <p:grpSpPr>
            <a:xfrm>
              <a:off x="6893440" y="4163630"/>
              <a:ext cx="3723279" cy="774308"/>
              <a:chOff x="7031667" y="4246623"/>
              <a:chExt cx="3797939" cy="78983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21609FA-9789-46C3-8817-3C8B254A007C}"/>
                  </a:ext>
                </a:extLst>
              </p:cNvPr>
              <p:cNvGrpSpPr/>
              <p:nvPr/>
            </p:nvGrpSpPr>
            <p:grpSpPr>
              <a:xfrm>
                <a:off x="8438585" y="4288920"/>
                <a:ext cx="1005840" cy="747537"/>
                <a:chOff x="8571481" y="4442358"/>
                <a:chExt cx="1005840" cy="747537"/>
              </a:xfrm>
            </p:grpSpPr>
            <p:pic>
              <p:nvPicPr>
                <p:cNvPr id="177" name="Graphic 176">
                  <a:extLst>
                    <a:ext uri="{FF2B5EF4-FFF2-40B4-BE49-F238E27FC236}">
                      <a16:creationId xmlns:a16="http://schemas.microsoft.com/office/drawing/2014/main" id="{7D8E274B-8A42-45B9-9E27-23CCCC410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1124" y="4442358"/>
                  <a:ext cx="386554" cy="386554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775F3D-9922-46A5-850B-E9303677DC03}"/>
                    </a:ext>
                  </a:extLst>
                </p:cNvPr>
                <p:cNvSpPr txBox="1"/>
                <p:nvPr/>
              </p:nvSpPr>
              <p:spPr>
                <a:xfrm>
                  <a:off x="8571481" y="483903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Alerts</a:t>
                  </a: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2F3F154-8966-4978-A32F-7085EC40B90C}"/>
                  </a:ext>
                </a:extLst>
              </p:cNvPr>
              <p:cNvGrpSpPr/>
              <p:nvPr/>
            </p:nvGrpSpPr>
            <p:grpSpPr>
              <a:xfrm>
                <a:off x="9920155" y="4246623"/>
                <a:ext cx="909451" cy="789834"/>
                <a:chOff x="9549685" y="4400061"/>
                <a:chExt cx="909451" cy="789834"/>
              </a:xfrm>
            </p:grpSpPr>
            <p:pic>
              <p:nvPicPr>
                <p:cNvPr id="175" name="Graphic 174">
                  <a:extLst>
                    <a:ext uri="{FF2B5EF4-FFF2-40B4-BE49-F238E27FC236}">
                      <a16:creationId xmlns:a16="http://schemas.microsoft.com/office/drawing/2014/main" id="{69386EB0-BDAD-43AD-A7AE-B6CF8EE69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8836" y="4400061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C67EE85-45F3-485E-8DE0-AC5E690F7478}"/>
                    </a:ext>
                  </a:extLst>
                </p:cNvPr>
                <p:cNvSpPr txBox="1"/>
                <p:nvPr/>
              </p:nvSpPr>
              <p:spPr>
                <a:xfrm>
                  <a:off x="9549685" y="4839030"/>
                  <a:ext cx="909451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Autoscale</a:t>
                  </a:r>
                  <a:endParaRPr kumimoji="0" lang="en-US" sz="1176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58ECB2-F752-47BE-8153-7B7659D1B030}"/>
                  </a:ext>
                </a:extLst>
              </p:cNvPr>
              <p:cNvSpPr txBox="1"/>
              <p:nvPr/>
            </p:nvSpPr>
            <p:spPr>
              <a:xfrm>
                <a:off x="7031667" y="4491676"/>
                <a:ext cx="799321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Respond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A669597-C4AB-4B8A-A516-30D3DC24F811}"/>
                </a:ext>
              </a:extLst>
            </p:cNvPr>
            <p:cNvGrpSpPr/>
            <p:nvPr/>
          </p:nvGrpSpPr>
          <p:grpSpPr>
            <a:xfrm>
              <a:off x="6893437" y="5234068"/>
              <a:ext cx="4232410" cy="931754"/>
              <a:chOff x="7031667" y="5338525"/>
              <a:chExt cx="4317281" cy="95043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53C838E-D820-4FBA-B993-04CF2C9A2A28}"/>
                  </a:ext>
                </a:extLst>
              </p:cNvPr>
              <p:cNvGrpSpPr/>
              <p:nvPr/>
            </p:nvGrpSpPr>
            <p:grpSpPr>
              <a:xfrm>
                <a:off x="8011892" y="5338525"/>
                <a:ext cx="1005840" cy="784238"/>
                <a:chOff x="8101273" y="5698577"/>
                <a:chExt cx="1005840" cy="784238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55F27E1-B36A-4D6D-9D83-A15C9EFE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8619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6B7F58-C54F-4DD2-9CC5-1E414F18A00B}"/>
                    </a:ext>
                  </a:extLst>
                </p:cNvPr>
                <p:cNvSpPr txBox="1"/>
                <p:nvPr/>
              </p:nvSpPr>
              <p:spPr>
                <a:xfrm>
                  <a:off x="8101273" y="6131950"/>
                  <a:ext cx="1005840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Event Hubs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B4EF8D4-7280-42C3-827A-3320AC86680F}"/>
                  </a:ext>
                </a:extLst>
              </p:cNvPr>
              <p:cNvGrpSpPr/>
              <p:nvPr/>
            </p:nvGrpSpPr>
            <p:grpSpPr>
              <a:xfrm>
                <a:off x="10343108" y="5338525"/>
                <a:ext cx="1005840" cy="950438"/>
                <a:chOff x="9857130" y="5698577"/>
                <a:chExt cx="1005840" cy="950438"/>
              </a:xfrm>
            </p:grpSpPr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266E0238-DB23-49A4-B903-6D913BD9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4476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6BDE176-7C84-47B7-9424-7A873204E109}"/>
                    </a:ext>
                  </a:extLst>
                </p:cNvPr>
                <p:cNvSpPr txBox="1"/>
                <p:nvPr/>
              </p:nvSpPr>
              <p:spPr>
                <a:xfrm>
                  <a:off x="9857130" y="6131950"/>
                  <a:ext cx="1005840" cy="5170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Ingest &amp; Export APIs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2681D19-1A17-4383-BEE1-E605C43CF293}"/>
                  </a:ext>
                </a:extLst>
              </p:cNvPr>
              <p:cNvGrpSpPr/>
              <p:nvPr/>
            </p:nvGrpSpPr>
            <p:grpSpPr>
              <a:xfrm>
                <a:off x="9217316" y="5338525"/>
                <a:ext cx="995659" cy="784238"/>
                <a:chOff x="8945500" y="5698577"/>
                <a:chExt cx="995659" cy="784238"/>
              </a:xfrm>
            </p:grpSpPr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2F485847-11F6-4A55-8557-1D3DC615B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7755" y="5698577"/>
                  <a:ext cx="471148" cy="471148"/>
                </a:xfrm>
                <a:prstGeom prst="rect">
                  <a:avLst/>
                </a:prstGeom>
              </p:spPr>
            </p:pic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C07CCAC-8727-488A-B779-3964A36D5358}"/>
                    </a:ext>
                  </a:extLst>
                </p:cNvPr>
                <p:cNvSpPr txBox="1"/>
                <p:nvPr/>
              </p:nvSpPr>
              <p:spPr>
                <a:xfrm>
                  <a:off x="8945500" y="6131950"/>
                  <a:ext cx="995659" cy="350865"/>
                </a:xfrm>
                <a:prstGeom prst="rect">
                  <a:avLst/>
                </a:prstGeom>
                <a:noFill/>
              </p:spPr>
              <p:txBody>
                <a:bodyPr wrap="square" lIns="89642" tIns="89642" rIns="89642" bIns="89642" rtlCol="0">
                  <a:spAutoFit/>
                </a:bodyPr>
                <a:lstStyle/>
                <a:p>
                  <a:pPr marL="0" marR="0" lvl="0" indent="0" algn="ctr" defTabSz="914314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Logic Apps</a:t>
                  </a: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1E666F-8FE9-4E3D-B331-8A49AC9F41F3}"/>
                  </a:ext>
                </a:extLst>
              </p:cNvPr>
              <p:cNvSpPr txBox="1"/>
              <p:nvPr/>
            </p:nvSpPr>
            <p:spPr>
              <a:xfrm>
                <a:off x="7031667" y="5628173"/>
                <a:ext cx="980225" cy="2862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44821" tIns="44821" rIns="44821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Integrate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483639-1D27-463E-AE3B-4D64AE783592}"/>
                </a:ext>
              </a:extLst>
            </p:cNvPr>
            <p:cNvGrpSpPr/>
            <p:nvPr/>
          </p:nvGrpSpPr>
          <p:grpSpPr>
            <a:xfrm>
              <a:off x="3658900" y="162610"/>
              <a:ext cx="2371601" cy="612571"/>
              <a:chOff x="3658900" y="162610"/>
              <a:chExt cx="2371601" cy="61257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CE2971-D8A7-4A23-83CD-67095B28DD54}"/>
                  </a:ext>
                </a:extLst>
              </p:cNvPr>
              <p:cNvSpPr txBox="1"/>
              <p:nvPr/>
            </p:nvSpPr>
            <p:spPr>
              <a:xfrm>
                <a:off x="4196760" y="287860"/>
                <a:ext cx="1833741" cy="36207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89642" tIns="44821" rIns="89642" bIns="44821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Monitor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8CA845C-1240-4463-A001-153780CE4FF1}"/>
                  </a:ext>
                </a:extLst>
              </p:cNvPr>
              <p:cNvSpPr/>
              <p:nvPr/>
            </p:nvSpPr>
            <p:spPr bwMode="auto">
              <a:xfrm>
                <a:off x="3681345" y="187968"/>
                <a:ext cx="567681" cy="567679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7898623E-8E48-4329-A7FD-9C125CFDD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658900" y="162610"/>
                <a:ext cx="612571" cy="612571"/>
              </a:xfrm>
              <a:prstGeom prst="rect">
                <a:avLst/>
              </a:prstGeom>
            </p:spPr>
          </p:pic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3FC59DD-2372-45F0-8C36-C316C82EF1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73" y="3365987"/>
              <a:ext cx="106855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3" name="Right Bracket 132">
              <a:extLst>
                <a:ext uri="{FF2B5EF4-FFF2-40B4-BE49-F238E27FC236}">
                  <a16:creationId xmlns:a16="http://schemas.microsoft.com/office/drawing/2014/main" id="{32FD6C51-6274-41F1-8253-A82773F8B935}"/>
                </a:ext>
              </a:extLst>
            </p:cNvPr>
            <p:cNvSpPr/>
            <p:nvPr/>
          </p:nvSpPr>
          <p:spPr>
            <a:xfrm flipH="1">
              <a:off x="6602329" y="649931"/>
              <a:ext cx="195567" cy="5586126"/>
            </a:xfrm>
            <a:prstGeom prst="rightBracket">
              <a:avLst>
                <a:gd name="adj" fmla="val 8537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3CBDC61-ABCC-49C5-BD45-A405062BB354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3300135" y="3357893"/>
              <a:ext cx="657076" cy="1122"/>
            </a:xfrm>
            <a:prstGeom prst="straightConnector1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5" name="Right Bracket 134">
              <a:extLst>
                <a:ext uri="{FF2B5EF4-FFF2-40B4-BE49-F238E27FC236}">
                  <a16:creationId xmlns:a16="http://schemas.microsoft.com/office/drawing/2014/main" id="{ADB39A3B-38F4-4984-82D7-A8D3057FD56E}"/>
                </a:ext>
              </a:extLst>
            </p:cNvPr>
            <p:cNvSpPr/>
            <p:nvPr/>
          </p:nvSpPr>
          <p:spPr>
            <a:xfrm>
              <a:off x="3187515" y="1604043"/>
              <a:ext cx="112620" cy="3507698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8FA747-1683-4CAE-A3FD-9D8827272A60}"/>
                </a:ext>
              </a:extLst>
            </p:cNvPr>
            <p:cNvGrpSpPr/>
            <p:nvPr/>
          </p:nvGrpSpPr>
          <p:grpSpPr>
            <a:xfrm>
              <a:off x="545308" y="4624198"/>
              <a:ext cx="2579288" cy="400668"/>
              <a:chOff x="556242" y="4352782"/>
              <a:chExt cx="2631008" cy="408702"/>
            </a:xfrm>
            <a:noFill/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FFCC745-0A7C-4359-A1C3-DD4636B3C3E2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grp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C463721-6557-48E0-B799-C5ADA73F63B3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674048" cy="406265"/>
              </a:xfrm>
              <a:prstGeom prst="rect">
                <a:avLst/>
              </a:prstGeom>
              <a:grpFill/>
              <a:ln w="28575">
                <a:noFill/>
              </a:ln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 Sources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D830EDC-597A-4CA4-A36E-B68A6442A2DD}"/>
                </a:ext>
              </a:extLst>
            </p:cNvPr>
            <p:cNvGrpSpPr/>
            <p:nvPr/>
          </p:nvGrpSpPr>
          <p:grpSpPr>
            <a:xfrm>
              <a:off x="545307" y="1694253"/>
              <a:ext cx="2579287" cy="402087"/>
              <a:chOff x="556241" y="2073340"/>
              <a:chExt cx="2631007" cy="410150"/>
            </a:xfrm>
            <a:solidFill>
              <a:schemeClr val="bg1">
                <a:lumMod val="75000"/>
              </a:schemeClr>
            </a:solidFill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E55774E-3A62-4710-91BA-4E918BA1FCB0}"/>
                  </a:ext>
                </a:extLst>
              </p:cNvPr>
              <p:cNvSpPr/>
              <p:nvPr/>
            </p:nvSpPr>
            <p:spPr bwMode="auto">
              <a:xfrm>
                <a:off x="556241" y="2073340"/>
                <a:ext cx="2631007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6CF6F05-48AE-4367-BAA0-8F7DE11DAD1B}"/>
                  </a:ext>
                </a:extLst>
              </p:cNvPr>
              <p:cNvSpPr txBox="1"/>
              <p:nvPr/>
            </p:nvSpPr>
            <p:spPr>
              <a:xfrm>
                <a:off x="618086" y="2077225"/>
                <a:ext cx="1247457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Application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3F9E5C-EF5A-4608-9158-8B83690F4548}"/>
                </a:ext>
              </a:extLst>
            </p:cNvPr>
            <p:cNvGrpSpPr/>
            <p:nvPr/>
          </p:nvGrpSpPr>
          <p:grpSpPr>
            <a:xfrm>
              <a:off x="545308" y="2266135"/>
              <a:ext cx="2579288" cy="400668"/>
              <a:chOff x="556242" y="2656689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E1E79554-AF06-4FF1-8AB0-790E8C699DF0}"/>
                  </a:ext>
                </a:extLst>
              </p:cNvPr>
              <p:cNvSpPr/>
              <p:nvPr/>
            </p:nvSpPr>
            <p:spPr bwMode="auto">
              <a:xfrm>
                <a:off x="556242" y="2656689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D2AFED-D6ED-4EFA-A19F-F3E5241924FF}"/>
                  </a:ext>
                </a:extLst>
              </p:cNvPr>
              <p:cNvSpPr txBox="1"/>
              <p:nvPr/>
            </p:nvSpPr>
            <p:spPr>
              <a:xfrm>
                <a:off x="618086" y="2657908"/>
                <a:ext cx="1844031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Operating System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5E26169-FADF-42ED-901B-DB1AF723408A}"/>
                </a:ext>
              </a:extLst>
            </p:cNvPr>
            <p:cNvGrpSpPr/>
            <p:nvPr/>
          </p:nvGrpSpPr>
          <p:grpSpPr>
            <a:xfrm>
              <a:off x="545308" y="2820385"/>
              <a:ext cx="2579290" cy="400668"/>
              <a:chOff x="556242" y="3222053"/>
              <a:chExt cx="2631010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96CC66F-B64B-4E3A-8D3D-FBBB3DDE3C92}"/>
                  </a:ext>
                </a:extLst>
              </p:cNvPr>
              <p:cNvSpPr/>
              <p:nvPr/>
            </p:nvSpPr>
            <p:spPr bwMode="auto">
              <a:xfrm>
                <a:off x="556242" y="3222053"/>
                <a:ext cx="2631010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BEA9480-ED6B-4B73-81BC-54928158E941}"/>
                  </a:ext>
                </a:extLst>
              </p:cNvPr>
              <p:cNvSpPr txBox="1"/>
              <p:nvPr/>
            </p:nvSpPr>
            <p:spPr>
              <a:xfrm>
                <a:off x="618086" y="3223272"/>
                <a:ext cx="1704954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Resources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B374720-6697-4D5B-A5E3-2B5DDEBA02B4}"/>
                </a:ext>
              </a:extLst>
            </p:cNvPr>
            <p:cNvGrpSpPr/>
            <p:nvPr/>
          </p:nvGrpSpPr>
          <p:grpSpPr>
            <a:xfrm>
              <a:off x="545307" y="3374635"/>
              <a:ext cx="2579289" cy="400668"/>
              <a:chOff x="556241" y="3787417"/>
              <a:chExt cx="2631009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F06902A-1C92-4A46-B955-B1DAAD28A14A}"/>
                  </a:ext>
                </a:extLst>
              </p:cNvPr>
              <p:cNvSpPr/>
              <p:nvPr/>
            </p:nvSpPr>
            <p:spPr bwMode="auto">
              <a:xfrm>
                <a:off x="556241" y="3787417"/>
                <a:ext cx="2631009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DD99A8D-BF55-489A-8A1E-EF8C8EAC8378}"/>
                  </a:ext>
                </a:extLst>
              </p:cNvPr>
              <p:cNvSpPr txBox="1"/>
              <p:nvPr/>
            </p:nvSpPr>
            <p:spPr>
              <a:xfrm>
                <a:off x="618086" y="3788636"/>
                <a:ext cx="1936556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Subscription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A0D7EB4-6F5B-43A4-9398-1A0B6441B690}"/>
                </a:ext>
              </a:extLst>
            </p:cNvPr>
            <p:cNvGrpSpPr/>
            <p:nvPr/>
          </p:nvGrpSpPr>
          <p:grpSpPr>
            <a:xfrm>
              <a:off x="545308" y="3928886"/>
              <a:ext cx="2579288" cy="400668"/>
              <a:chOff x="556242" y="4352782"/>
              <a:chExt cx="2631008" cy="408702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0B8F76EE-6085-4182-BF57-A997E23C56F1}"/>
                  </a:ext>
                </a:extLst>
              </p:cNvPr>
              <p:cNvSpPr/>
              <p:nvPr/>
            </p:nvSpPr>
            <p:spPr bwMode="auto">
              <a:xfrm>
                <a:off x="556242" y="4352782"/>
                <a:ext cx="2631008" cy="4087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0AB10D6-6EC9-40FD-BC8D-32172D9AC36E}"/>
                  </a:ext>
                </a:extLst>
              </p:cNvPr>
              <p:cNvSpPr txBox="1"/>
              <p:nvPr/>
            </p:nvSpPr>
            <p:spPr>
              <a:xfrm>
                <a:off x="618086" y="4354001"/>
                <a:ext cx="1400448" cy="406265"/>
              </a:xfrm>
              <a:prstGeom prst="rect">
                <a:avLst/>
              </a:prstGeom>
              <a:noFill/>
            </p:spPr>
            <p:txBody>
              <a:bodyPr wrap="none" lIns="89642" tIns="89642" rIns="89642" bIns="89642" rtlCol="0">
                <a:spAutoFit/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Tenant</a:t>
                </a: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C5B6CFE-88B4-440D-982F-AA2EDFD5C17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14" y="2068597"/>
              <a:ext cx="0" cy="204592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8ACF559-3C2F-4DDF-8078-89CFA7442B3C}"/>
                </a:ext>
              </a:extLst>
            </p:cNvPr>
            <p:cNvCxnSpPr/>
            <p:nvPr/>
          </p:nvCxnSpPr>
          <p:spPr>
            <a:xfrm>
              <a:off x="760014" y="2652207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0550504-5585-4566-AA73-3F22A6D5789A}"/>
                </a:ext>
              </a:extLst>
            </p:cNvPr>
            <p:cNvCxnSpPr/>
            <p:nvPr/>
          </p:nvCxnSpPr>
          <p:spPr>
            <a:xfrm>
              <a:off x="760014" y="3202201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DFF8EA-A05C-4689-95F2-17029021E60F}"/>
                </a:ext>
              </a:extLst>
            </p:cNvPr>
            <p:cNvCxnSpPr/>
            <p:nvPr/>
          </p:nvCxnSpPr>
          <p:spPr>
            <a:xfrm>
              <a:off x="760014" y="3774109"/>
              <a:ext cx="0" cy="178267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headEnd type="none"/>
              <a:tailEnd type="none"/>
            </a:ln>
            <a:effectLst/>
          </p:spPr>
        </p:cxnSp>
      </p:grpSp>
      <p:pic>
        <p:nvPicPr>
          <p:cNvPr id="105" name="Picture 4" descr="Azure Monitor">
            <a:extLst>
              <a:ext uri="{FF2B5EF4-FFF2-40B4-BE49-F238E27FC236}">
                <a16:creationId xmlns:a16="http://schemas.microsoft.com/office/drawing/2014/main" id="{537F412A-D1C1-44CE-84B5-CABCEF67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73" y="371283"/>
            <a:ext cx="522219" cy="522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8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7A898AB-0D41-4E0A-ACF0-3F3BE3B8D52A}"/>
              </a:ext>
            </a:extLst>
          </p:cNvPr>
          <p:cNvCxnSpPr>
            <a:cxnSpLocks/>
          </p:cNvCxnSpPr>
          <p:nvPr/>
        </p:nvCxnSpPr>
        <p:spPr>
          <a:xfrm>
            <a:off x="760014" y="1849093"/>
            <a:ext cx="0" cy="277311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headEnd type="none"/>
            <a:tailEnd type="none"/>
          </a:ln>
          <a:effectLst/>
        </p:spPr>
      </p:cxnSp>
      <p:sp>
        <p:nvSpPr>
          <p:cNvPr id="113" name="Title 16">
            <a:extLst>
              <a:ext uri="{FF2B5EF4-FFF2-40B4-BE49-F238E27FC236}">
                <a16:creationId xmlns:a16="http://schemas.microsoft.com/office/drawing/2014/main" id="{AC97C705-61A4-4B58-9448-3FF55994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Wiring it all up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8FE95A6-7A9A-4520-9ED2-F9E2EAEA896E}"/>
              </a:ext>
            </a:extLst>
          </p:cNvPr>
          <p:cNvSpPr/>
          <p:nvPr/>
        </p:nvSpPr>
        <p:spPr bwMode="auto">
          <a:xfrm>
            <a:off x="7773926" y="1726826"/>
            <a:ext cx="3432790" cy="4103579"/>
          </a:xfrm>
          <a:prstGeom prst="roundRect">
            <a:avLst>
              <a:gd name="adj" fmla="val 1624"/>
            </a:avLst>
          </a:prstGeom>
          <a:noFill/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977E6BA-34E0-40B3-B492-F99A52663A86}"/>
              </a:ext>
            </a:extLst>
          </p:cNvPr>
          <p:cNvSpPr/>
          <p:nvPr/>
        </p:nvSpPr>
        <p:spPr bwMode="auto">
          <a:xfrm>
            <a:off x="3395678" y="3447095"/>
            <a:ext cx="171176" cy="144232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6B97148-42B8-4086-AC9A-9D861DD4DD20}"/>
              </a:ext>
            </a:extLst>
          </p:cNvPr>
          <p:cNvGrpSpPr/>
          <p:nvPr/>
        </p:nvGrpSpPr>
        <p:grpSpPr>
          <a:xfrm>
            <a:off x="8550127" y="2261227"/>
            <a:ext cx="1576562" cy="2817113"/>
            <a:chOff x="3957211" y="1952142"/>
            <a:chExt cx="1576562" cy="2817113"/>
          </a:xfrm>
        </p:grpSpPr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C7929B1F-BD9C-4625-866F-6FA0E4BBD777}"/>
                </a:ext>
              </a:extLst>
            </p:cNvPr>
            <p:cNvSpPr/>
            <p:nvPr/>
          </p:nvSpPr>
          <p:spPr bwMode="auto">
            <a:xfrm>
              <a:off x="3957211" y="1952142"/>
              <a:ext cx="1576562" cy="2817113"/>
            </a:xfrm>
            <a:prstGeom prst="roundRect">
              <a:avLst>
                <a:gd name="adj" fmla="val 542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E879F2A-7012-4F0A-A4EC-160B96810317}"/>
                </a:ext>
              </a:extLst>
            </p:cNvPr>
            <p:cNvSpPr txBox="1"/>
            <p:nvPr/>
          </p:nvSpPr>
          <p:spPr>
            <a:xfrm>
              <a:off x="4401964" y="2422669"/>
              <a:ext cx="687056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Metrics</a:t>
              </a:r>
            </a:p>
          </p:txBody>
        </p:sp>
        <p:sp>
          <p:nvSpPr>
            <p:cNvPr id="226" name="Cylinder 225">
              <a:extLst>
                <a:ext uri="{FF2B5EF4-FFF2-40B4-BE49-F238E27FC236}">
                  <a16:creationId xmlns:a16="http://schemas.microsoft.com/office/drawing/2014/main" id="{7A76515B-04DF-4359-8BA7-6A5DC49C2740}"/>
                </a:ext>
              </a:extLst>
            </p:cNvPr>
            <p:cNvSpPr/>
            <p:nvPr/>
          </p:nvSpPr>
          <p:spPr bwMode="auto">
            <a:xfrm>
              <a:off x="4385324" y="224682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6A17298-0910-4B05-AA03-8C10D19E9295}"/>
                </a:ext>
              </a:extLst>
            </p:cNvPr>
            <p:cNvSpPr/>
            <p:nvPr/>
          </p:nvSpPr>
          <p:spPr bwMode="auto">
            <a:xfrm>
              <a:off x="4824260" y="2766637"/>
              <a:ext cx="296581" cy="291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216094A9-180D-4AD8-9657-203B4D3D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7646" y="2660755"/>
              <a:ext cx="462836" cy="462836"/>
            </a:xfrm>
            <a:prstGeom prst="rect">
              <a:avLst/>
            </a:prstGeom>
            <a:effectLst/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85F6AE5-35F3-4824-B9B5-63C9F85F8047}"/>
                </a:ext>
              </a:extLst>
            </p:cNvPr>
            <p:cNvSpPr txBox="1"/>
            <p:nvPr/>
          </p:nvSpPr>
          <p:spPr>
            <a:xfrm>
              <a:off x="4495467" y="3604810"/>
              <a:ext cx="500049" cy="343968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algn="ctr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Logs</a:t>
              </a:r>
            </a:p>
          </p:txBody>
        </p:sp>
        <p:sp>
          <p:nvSpPr>
            <p:cNvPr id="230" name="Cylinder 229">
              <a:extLst>
                <a:ext uri="{FF2B5EF4-FFF2-40B4-BE49-F238E27FC236}">
                  <a16:creationId xmlns:a16="http://schemas.microsoft.com/office/drawing/2014/main" id="{BB97967B-3008-4A76-8A6D-3AE011B643C9}"/>
                </a:ext>
              </a:extLst>
            </p:cNvPr>
            <p:cNvSpPr/>
            <p:nvPr/>
          </p:nvSpPr>
          <p:spPr bwMode="auto">
            <a:xfrm>
              <a:off x="4385324" y="3436594"/>
              <a:ext cx="720337" cy="747947"/>
            </a:xfrm>
            <a:prstGeom prst="can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6C0A6D0A-09A4-456A-A573-0626501376C3}"/>
                </a:ext>
              </a:extLst>
            </p:cNvPr>
            <p:cNvSpPr/>
            <p:nvPr/>
          </p:nvSpPr>
          <p:spPr bwMode="auto">
            <a:xfrm>
              <a:off x="4818285" y="3834117"/>
              <a:ext cx="450260" cy="4628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AD343F44-CDCE-4417-8852-29A5A479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631" y="3786131"/>
              <a:ext cx="521839" cy="521839"/>
            </a:xfrm>
            <a:prstGeom prst="rect">
              <a:avLst/>
            </a:prstGeom>
            <a:effectLst/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5CE27F8-5D75-4AB8-B1B2-8D7076D33EA8}"/>
              </a:ext>
            </a:extLst>
          </p:cNvPr>
          <p:cNvGrpSpPr/>
          <p:nvPr/>
        </p:nvGrpSpPr>
        <p:grpSpPr>
          <a:xfrm>
            <a:off x="7989551" y="1404758"/>
            <a:ext cx="2378003" cy="612571"/>
            <a:chOff x="3658900" y="162610"/>
            <a:chExt cx="2378003" cy="612571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10B1947-04BD-47DF-ADB8-CD3A91803BD9}"/>
                </a:ext>
              </a:extLst>
            </p:cNvPr>
            <p:cNvSpPr txBox="1"/>
            <p:nvPr/>
          </p:nvSpPr>
          <p:spPr>
            <a:xfrm>
              <a:off x="4196760" y="287860"/>
              <a:ext cx="1840143" cy="36206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</a:rPr>
                <a:t>Azure Monitor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A8F5262-732A-442A-94C3-C24AAB5E7654}"/>
                </a:ext>
              </a:extLst>
            </p:cNvPr>
            <p:cNvSpPr/>
            <p:nvPr/>
          </p:nvSpPr>
          <p:spPr bwMode="auto">
            <a:xfrm>
              <a:off x="3681345" y="187968"/>
              <a:ext cx="567681" cy="56767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71A7CE24-4959-4B99-95CA-8E714866A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58900" y="162610"/>
              <a:ext cx="612571" cy="612571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257986-88A9-4D35-9210-FFE56A8999D0}"/>
              </a:ext>
            </a:extLst>
          </p:cNvPr>
          <p:cNvGrpSpPr/>
          <p:nvPr/>
        </p:nvGrpSpPr>
        <p:grpSpPr>
          <a:xfrm>
            <a:off x="545308" y="5630071"/>
            <a:ext cx="2579288" cy="400668"/>
            <a:chOff x="556242" y="4352782"/>
            <a:chExt cx="2631008" cy="408702"/>
          </a:xfrm>
          <a:noFill/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66D3483C-C1AD-422A-8CBC-8BCB91664D90}"/>
                </a:ext>
              </a:extLst>
            </p:cNvPr>
            <p:cNvSpPr/>
            <p:nvPr/>
          </p:nvSpPr>
          <p:spPr bwMode="auto">
            <a:xfrm>
              <a:off x="556242" y="4352782"/>
              <a:ext cx="2631008" cy="408702"/>
            </a:xfrm>
            <a:prstGeom prst="roundRect">
              <a:avLst/>
            </a:prstGeom>
            <a:grp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0E8FCB-8311-4434-841D-662CB5AE4F76}"/>
                </a:ext>
              </a:extLst>
            </p:cNvPr>
            <p:cNvSpPr txBox="1"/>
            <p:nvPr/>
          </p:nvSpPr>
          <p:spPr>
            <a:xfrm>
              <a:off x="618086" y="4354001"/>
              <a:ext cx="1674048" cy="406265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Custom Sources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3C90F3-629D-4F06-A658-886BCBD7EDC3}"/>
              </a:ext>
            </a:extLst>
          </p:cNvPr>
          <p:cNvGrpSpPr/>
          <p:nvPr/>
        </p:nvGrpSpPr>
        <p:grpSpPr>
          <a:xfrm>
            <a:off x="545307" y="1526493"/>
            <a:ext cx="2579287" cy="402086"/>
            <a:chOff x="556241" y="2073340"/>
            <a:chExt cx="2631007" cy="410149"/>
          </a:xfrm>
          <a:solidFill>
            <a:schemeClr val="bg1">
              <a:lumMod val="75000"/>
            </a:schemeClr>
          </a:solidFill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368333F5-CA31-4540-A854-B8E069467847}"/>
                </a:ext>
              </a:extLst>
            </p:cNvPr>
            <p:cNvSpPr/>
            <p:nvPr/>
          </p:nvSpPr>
          <p:spPr bwMode="auto">
            <a:xfrm>
              <a:off x="556241" y="2073340"/>
              <a:ext cx="2631007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0FAA7B-A9A8-4BA1-AEFC-B35F2B7B956E}"/>
                </a:ext>
              </a:extLst>
            </p:cNvPr>
            <p:cNvSpPr txBox="1"/>
            <p:nvPr/>
          </p:nvSpPr>
          <p:spPr>
            <a:xfrm>
              <a:off x="618086" y="2077225"/>
              <a:ext cx="1247457" cy="406264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Application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216EA0-3FC6-4688-9843-C90221347358}"/>
              </a:ext>
            </a:extLst>
          </p:cNvPr>
          <p:cNvGrpSpPr/>
          <p:nvPr/>
        </p:nvGrpSpPr>
        <p:grpSpPr>
          <a:xfrm>
            <a:off x="545308" y="2425927"/>
            <a:ext cx="2579288" cy="400668"/>
            <a:chOff x="556242" y="2656687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6F7DD224-B845-4BD7-9655-296909D9CD46}"/>
                </a:ext>
              </a:extLst>
            </p:cNvPr>
            <p:cNvSpPr/>
            <p:nvPr/>
          </p:nvSpPr>
          <p:spPr bwMode="auto">
            <a:xfrm>
              <a:off x="556242" y="2656687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8B6836-474B-4D6F-B886-199CCD32335C}"/>
                </a:ext>
              </a:extLst>
            </p:cNvPr>
            <p:cNvSpPr txBox="1"/>
            <p:nvPr/>
          </p:nvSpPr>
          <p:spPr>
            <a:xfrm>
              <a:off x="618086" y="2657910"/>
              <a:ext cx="1844031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Operating System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4F8CE7-6709-42DF-BE4F-CAD7C13E04B6}"/>
              </a:ext>
            </a:extLst>
          </p:cNvPr>
          <p:cNvGrpSpPr/>
          <p:nvPr/>
        </p:nvGrpSpPr>
        <p:grpSpPr>
          <a:xfrm>
            <a:off x="545308" y="3434072"/>
            <a:ext cx="2579290" cy="400668"/>
            <a:chOff x="556242" y="3222051"/>
            <a:chExt cx="2631010" cy="408702"/>
          </a:xfrm>
          <a:solidFill>
            <a:schemeClr val="bg1">
              <a:lumMod val="75000"/>
            </a:schemeClr>
          </a:solidFill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AB1B5DB0-6E29-41C2-AAD6-AC02F9B4B956}"/>
                </a:ext>
              </a:extLst>
            </p:cNvPr>
            <p:cNvSpPr/>
            <p:nvPr/>
          </p:nvSpPr>
          <p:spPr bwMode="auto">
            <a:xfrm>
              <a:off x="556242" y="3222051"/>
              <a:ext cx="2631010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F7188B4-587C-4766-9E41-16B88E56799D}"/>
                </a:ext>
              </a:extLst>
            </p:cNvPr>
            <p:cNvSpPr txBox="1"/>
            <p:nvPr/>
          </p:nvSpPr>
          <p:spPr>
            <a:xfrm>
              <a:off x="618086" y="3223274"/>
              <a:ext cx="1704954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Resources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7B69580-6EDD-4831-AF60-7DFD6C838E40}"/>
              </a:ext>
            </a:extLst>
          </p:cNvPr>
          <p:cNvGrpSpPr/>
          <p:nvPr/>
        </p:nvGrpSpPr>
        <p:grpSpPr>
          <a:xfrm>
            <a:off x="545307" y="3988320"/>
            <a:ext cx="2579289" cy="400668"/>
            <a:chOff x="556241" y="3787415"/>
            <a:chExt cx="2631009" cy="408702"/>
          </a:xfrm>
          <a:solidFill>
            <a:schemeClr val="bg1">
              <a:lumMod val="75000"/>
            </a:schemeClr>
          </a:solidFill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418A34C7-EF29-42DB-B4ED-E6122242F615}"/>
                </a:ext>
              </a:extLst>
            </p:cNvPr>
            <p:cNvSpPr/>
            <p:nvPr/>
          </p:nvSpPr>
          <p:spPr bwMode="auto">
            <a:xfrm>
              <a:off x="556241" y="3787415"/>
              <a:ext cx="2631009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9959B3-373C-4D5D-9340-18E72655EE3A}"/>
                </a:ext>
              </a:extLst>
            </p:cNvPr>
            <p:cNvSpPr txBox="1"/>
            <p:nvPr/>
          </p:nvSpPr>
          <p:spPr>
            <a:xfrm>
              <a:off x="618086" y="3788640"/>
              <a:ext cx="1936556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Subscription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5450A8-0F40-4359-9268-09A0260F7962}"/>
              </a:ext>
            </a:extLst>
          </p:cNvPr>
          <p:cNvGrpSpPr/>
          <p:nvPr/>
        </p:nvGrpSpPr>
        <p:grpSpPr>
          <a:xfrm>
            <a:off x="545308" y="4542578"/>
            <a:ext cx="2579288" cy="400668"/>
            <a:chOff x="556242" y="4352785"/>
            <a:chExt cx="2631008" cy="408702"/>
          </a:xfrm>
          <a:solidFill>
            <a:schemeClr val="bg1">
              <a:lumMod val="75000"/>
            </a:schemeClr>
          </a:solidFill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811697B-AD0E-4574-85C5-77CD6312F875}"/>
                </a:ext>
              </a:extLst>
            </p:cNvPr>
            <p:cNvSpPr/>
            <p:nvPr/>
          </p:nvSpPr>
          <p:spPr bwMode="auto">
            <a:xfrm>
              <a:off x="556242" y="4352785"/>
              <a:ext cx="2631008" cy="4087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4E814C4-20EB-49A0-8DD9-28C646724752}"/>
                </a:ext>
              </a:extLst>
            </p:cNvPr>
            <p:cNvSpPr txBox="1"/>
            <p:nvPr/>
          </p:nvSpPr>
          <p:spPr>
            <a:xfrm>
              <a:off x="618086" y="4353998"/>
              <a:ext cx="1400448" cy="406265"/>
            </a:xfrm>
            <a:prstGeom prst="rect">
              <a:avLst/>
            </a:prstGeom>
            <a:noFill/>
          </p:spPr>
          <p:txBody>
            <a:bodyPr wrap="none" lIns="89642" tIns="89642" rIns="89642" bIns="89642" rtlCol="0">
              <a:spAutoFit/>
            </a:bodyPr>
            <a:lstStyle/>
            <a:p>
              <a:pPr marL="0" marR="0" lvl="0" indent="0" defTabSz="91431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Tenant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5602898-3D4B-42C9-AD25-4E86854EB29F}"/>
              </a:ext>
            </a:extLst>
          </p:cNvPr>
          <p:cNvGrpSpPr/>
          <p:nvPr/>
        </p:nvGrpSpPr>
        <p:grpSpPr>
          <a:xfrm>
            <a:off x="3187514" y="3393624"/>
            <a:ext cx="5362612" cy="1651939"/>
            <a:chOff x="3187514" y="3393624"/>
            <a:chExt cx="5362612" cy="1651939"/>
          </a:xfrm>
        </p:grpSpPr>
        <p:sp>
          <p:nvSpPr>
            <p:cNvPr id="236" name="Right Bracket 235">
              <a:extLst>
                <a:ext uri="{FF2B5EF4-FFF2-40B4-BE49-F238E27FC236}">
                  <a16:creationId xmlns:a16="http://schemas.microsoft.com/office/drawing/2014/main" id="{34BF0661-2F64-4890-9CB9-588BB2E948A3}"/>
                </a:ext>
              </a:extLst>
            </p:cNvPr>
            <p:cNvSpPr/>
            <p:nvPr/>
          </p:nvSpPr>
          <p:spPr>
            <a:xfrm>
              <a:off x="3187514" y="3393624"/>
              <a:ext cx="112620" cy="1651939"/>
            </a:xfrm>
            <a:prstGeom prst="rightBracket">
              <a:avLst>
                <a:gd name="adj" fmla="val 95959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1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81F12BC9-322F-4F79-AA7F-0BAC3FB07552}"/>
                </a:ext>
              </a:extLst>
            </p:cNvPr>
            <p:cNvCxnSpPr>
              <a:cxnSpLocks/>
              <a:stCxn id="236" idx="2"/>
              <a:endCxn id="224" idx="1"/>
            </p:cNvCxnSpPr>
            <p:nvPr/>
          </p:nvCxnSpPr>
          <p:spPr>
            <a:xfrm rot="10800000" flipH="1">
              <a:off x="3300133" y="3669784"/>
              <a:ext cx="5249993" cy="549810"/>
            </a:xfrm>
            <a:prstGeom prst="bentConnector5">
              <a:avLst>
                <a:gd name="adj1" fmla="val 8975"/>
                <a:gd name="adj2" fmla="val 38"/>
                <a:gd name="adj3" fmla="val 48335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1A88710-6364-4985-9156-80C72CC67850}"/>
                </a:ext>
              </a:extLst>
            </p:cNvPr>
            <p:cNvSpPr txBox="1"/>
            <p:nvPr/>
          </p:nvSpPr>
          <p:spPr>
            <a:xfrm>
              <a:off x="3779999" y="3985949"/>
              <a:ext cx="170298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Logs &amp; Metrics emitted by Azure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F2F571D-F0F0-4ABC-B66D-32B349D85C62}"/>
              </a:ext>
            </a:extLst>
          </p:cNvPr>
          <p:cNvGrpSpPr/>
          <p:nvPr/>
        </p:nvGrpSpPr>
        <p:grpSpPr>
          <a:xfrm>
            <a:off x="3124596" y="2375097"/>
            <a:ext cx="5425531" cy="1294687"/>
            <a:chOff x="3124596" y="2375097"/>
            <a:chExt cx="5425531" cy="1294687"/>
          </a:xfrm>
        </p:grpSpPr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CE01ED47-E148-4773-9BC0-229B2A56BD69}"/>
                </a:ext>
              </a:extLst>
            </p:cNvPr>
            <p:cNvCxnSpPr>
              <a:cxnSpLocks/>
              <a:stCxn id="134" idx="3"/>
              <a:endCxn id="224" idx="1"/>
            </p:cNvCxnSpPr>
            <p:nvPr/>
          </p:nvCxnSpPr>
          <p:spPr>
            <a:xfrm>
              <a:off x="3124596" y="2626261"/>
              <a:ext cx="5425531" cy="1043523"/>
            </a:xfrm>
            <a:prstGeom prst="bentConnector3">
              <a:avLst>
                <a:gd name="adj1" fmla="val 50044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25DFB85-3D87-4090-9890-3044430037AC}"/>
                </a:ext>
              </a:extLst>
            </p:cNvPr>
            <p:cNvSpPr txBox="1"/>
            <p:nvPr/>
          </p:nvSpPr>
          <p:spPr>
            <a:xfrm>
              <a:off x="3415509" y="2375097"/>
              <a:ext cx="2179034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accent1"/>
                  </a:solidFill>
                  <a:latin typeface="+mj-lt"/>
                  <a:cs typeface="Segoe UI Semilight" panose="020B0402040204020203" pitchFamily="34" charset="0"/>
                </a:rPr>
                <a:t>Diag. Extensions + Agents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Windows + Linux Support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Workload Agnostic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9D4E7D7-0717-4892-AD0D-1E6BE0BE4F69}"/>
              </a:ext>
            </a:extLst>
          </p:cNvPr>
          <p:cNvGrpSpPr/>
          <p:nvPr/>
        </p:nvGrpSpPr>
        <p:grpSpPr>
          <a:xfrm>
            <a:off x="3124594" y="1460558"/>
            <a:ext cx="5425533" cy="2209226"/>
            <a:chOff x="3124594" y="1460558"/>
            <a:chExt cx="5425533" cy="2209226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C6ED6FAC-13C0-4F39-B0A6-24871F82CCDF}"/>
                </a:ext>
              </a:extLst>
            </p:cNvPr>
            <p:cNvCxnSpPr>
              <a:stCxn id="142" idx="3"/>
              <a:endCxn id="224" idx="1"/>
            </p:cNvCxnSpPr>
            <p:nvPr/>
          </p:nvCxnSpPr>
          <p:spPr>
            <a:xfrm>
              <a:off x="3124594" y="1726827"/>
              <a:ext cx="5425533" cy="1942957"/>
            </a:xfrm>
            <a:prstGeom prst="bentConnector3">
              <a:avLst>
                <a:gd name="adj1" fmla="val 50045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6625546-62DF-4E43-8C80-1A0A65BAE908}"/>
                </a:ext>
              </a:extLst>
            </p:cNvPr>
            <p:cNvSpPr txBox="1"/>
            <p:nvPr/>
          </p:nvSpPr>
          <p:spPr>
            <a:xfrm>
              <a:off x="3415508" y="1460558"/>
              <a:ext cx="2179033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accent1"/>
                  </a:solidFill>
                  <a:latin typeface="+mj-lt"/>
                  <a:cs typeface="Segoe UI Semilight" panose="020B0402040204020203" pitchFamily="34" charset="0"/>
                </a:rPr>
                <a:t>Application Insights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SDK Driven</a:t>
              </a:r>
            </a:p>
            <a:p>
              <a:r>
                <a:rPr lang="en-US" sz="1400">
                  <a:solidFill>
                    <a:schemeClr val="tx2"/>
                  </a:solidFill>
                  <a:cs typeface="Segoe UI Semilight" panose="020B0402040204020203" pitchFamily="34" charset="0"/>
                </a:rPr>
                <a:t>Multi-Language Support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9B32996-E9D4-41C4-AF51-CFAAA4D33D9E}"/>
              </a:ext>
            </a:extLst>
          </p:cNvPr>
          <p:cNvGrpSpPr/>
          <p:nvPr/>
        </p:nvGrpSpPr>
        <p:grpSpPr>
          <a:xfrm>
            <a:off x="3131058" y="3669784"/>
            <a:ext cx="5425531" cy="2160621"/>
            <a:chOff x="3131058" y="3669784"/>
            <a:chExt cx="5425531" cy="2160621"/>
          </a:xfrm>
        </p:grpSpPr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13A25E3E-4C3A-485C-839E-53DB47911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058" y="3669784"/>
              <a:ext cx="5425531" cy="2160621"/>
            </a:xfrm>
            <a:prstGeom prst="bentConnector3">
              <a:avLst>
                <a:gd name="adj1" fmla="val 49912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640F684-4E67-4A99-8087-29FE202D74A6}"/>
                </a:ext>
              </a:extLst>
            </p:cNvPr>
            <p:cNvSpPr txBox="1"/>
            <p:nvPr/>
          </p:nvSpPr>
          <p:spPr>
            <a:xfrm>
              <a:off x="3676422" y="5606557"/>
              <a:ext cx="199032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chemeClr val="tx2"/>
                  </a:solidFill>
                  <a:latin typeface="+mj-lt"/>
                  <a:cs typeface="Segoe UI Semilight" panose="020B0402040204020203" pitchFamily="34" charset="0"/>
                </a:rPr>
                <a:t>For everything else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83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D6D152-7A65-624F-B6FE-5267A582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Unified Monitoring</a:t>
            </a:r>
          </a:p>
        </p:txBody>
      </p:sp>
    </p:spTree>
    <p:extLst>
      <p:ext uri="{BB962C8B-B14F-4D97-AF65-F5344CB8AC3E}">
        <p14:creationId xmlns:p14="http://schemas.microsoft.com/office/powerpoint/2010/main" val="21641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B7BC3D-B50E-417E-ACFE-7F73291C1B33}"/>
              </a:ext>
            </a:extLst>
          </p:cNvPr>
          <p:cNvSpPr txBox="1">
            <a:spLocks/>
          </p:cNvSpPr>
          <p:nvPr/>
        </p:nvSpPr>
        <p:spPr>
          <a:xfrm>
            <a:off x="424736" y="366733"/>
            <a:ext cx="115633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Monitoring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67319F-BB99-4D82-8FE3-AC66C3B590F2}"/>
              </a:ext>
            </a:extLst>
          </p:cNvPr>
          <p:cNvGrpSpPr/>
          <p:nvPr/>
        </p:nvGrpSpPr>
        <p:grpSpPr>
          <a:xfrm>
            <a:off x="278467" y="4267581"/>
            <a:ext cx="4039399" cy="587570"/>
            <a:chOff x="426425" y="2112033"/>
            <a:chExt cx="3960555" cy="5761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B42BA0-5299-497D-8532-2004B2C3EAF9}"/>
                </a:ext>
              </a:extLst>
            </p:cNvPr>
            <p:cNvSpPr/>
            <p:nvPr/>
          </p:nvSpPr>
          <p:spPr bwMode="auto">
            <a:xfrm>
              <a:off x="912337" y="2155512"/>
              <a:ext cx="3474643" cy="53262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Integration into native Azure resource blades</a:t>
              </a:r>
            </a:p>
          </p:txBody>
        </p:sp>
        <p:sp>
          <p:nvSpPr>
            <p:cNvPr id="7" name="arrow_15" title="Icon of a arrow in a circle pointed right">
              <a:extLst>
                <a:ext uri="{FF2B5EF4-FFF2-40B4-BE49-F238E27FC236}">
                  <a16:creationId xmlns:a16="http://schemas.microsoft.com/office/drawing/2014/main" id="{66EA5805-C65D-4177-9AAD-69F4628DB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2112033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2FAFB-F2F3-49B2-A57E-06A6E1C6703D}"/>
              </a:ext>
            </a:extLst>
          </p:cNvPr>
          <p:cNvGrpSpPr/>
          <p:nvPr/>
        </p:nvGrpSpPr>
        <p:grpSpPr>
          <a:xfrm>
            <a:off x="278467" y="2443262"/>
            <a:ext cx="4081867" cy="587571"/>
            <a:chOff x="426425" y="3666045"/>
            <a:chExt cx="4002193" cy="5761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4B5795-DA3D-4ED1-A1F3-76706AF20D92}"/>
                </a:ext>
              </a:extLst>
            </p:cNvPr>
            <p:cNvSpPr/>
            <p:nvPr/>
          </p:nvSpPr>
          <p:spPr>
            <a:xfrm>
              <a:off x="912336" y="3709524"/>
              <a:ext cx="3516282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One Metrics, One Logs, One Alerts</a:t>
              </a:r>
              <a:b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</a:b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across Azure/on-prem resources</a:t>
              </a:r>
            </a:p>
          </p:txBody>
        </p:sp>
        <p:sp>
          <p:nvSpPr>
            <p:cNvPr id="13" name="arrow_15" title="Icon of a arrow in a circle pointed right">
              <a:extLst>
                <a:ext uri="{FF2B5EF4-FFF2-40B4-BE49-F238E27FC236}">
                  <a16:creationId xmlns:a16="http://schemas.microsoft.com/office/drawing/2014/main" id="{E6F06E6D-8CCD-413F-AA36-37CDE4BA1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3666045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3FE6-6974-4888-B4DB-787CFC522938}"/>
              </a:ext>
            </a:extLst>
          </p:cNvPr>
          <p:cNvGrpSpPr/>
          <p:nvPr/>
        </p:nvGrpSpPr>
        <p:grpSpPr>
          <a:xfrm>
            <a:off x="295557" y="5175050"/>
            <a:ext cx="4064777" cy="587570"/>
            <a:chOff x="426425" y="4250976"/>
            <a:chExt cx="3985437" cy="5761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BFC53E-7DE6-45CD-9DB0-2D3A5E1E78B9}"/>
                </a:ext>
              </a:extLst>
            </p:cNvPr>
            <p:cNvSpPr/>
            <p:nvPr/>
          </p:nvSpPr>
          <p:spPr>
            <a:xfrm>
              <a:off x="912337" y="4294455"/>
              <a:ext cx="3499525" cy="53262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Ability to send custom metrics &amp; custom logs</a:t>
              </a:r>
            </a:p>
          </p:txBody>
        </p:sp>
        <p:sp>
          <p:nvSpPr>
            <p:cNvPr id="16" name="arrow_15" title="Icon of a arrow in a circle pointed right">
              <a:extLst>
                <a:ext uri="{FF2B5EF4-FFF2-40B4-BE49-F238E27FC236}">
                  <a16:creationId xmlns:a16="http://schemas.microsoft.com/office/drawing/2014/main" id="{3B1F7BD6-D198-4E8F-B941-AEFDA38BCA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250976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BBF976-2B36-44AB-B0E1-19E4C2521E53}"/>
              </a:ext>
            </a:extLst>
          </p:cNvPr>
          <p:cNvGrpSpPr/>
          <p:nvPr/>
        </p:nvGrpSpPr>
        <p:grpSpPr>
          <a:xfrm>
            <a:off x="278467" y="3360112"/>
            <a:ext cx="4213634" cy="587571"/>
            <a:chOff x="426425" y="4835908"/>
            <a:chExt cx="4131388" cy="5761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9681E-BAAF-4018-A27D-BF2C766DC61C}"/>
                </a:ext>
              </a:extLst>
            </p:cNvPr>
            <p:cNvSpPr/>
            <p:nvPr/>
          </p:nvSpPr>
          <p:spPr>
            <a:xfrm>
              <a:off x="912336" y="4879387"/>
              <a:ext cx="3645477" cy="53262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317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Light" charset="0"/>
                  <a:cs typeface="Segoe UI" panose="020B0502040204020203" pitchFamily="34" charset="0"/>
                </a:rPr>
                <a:t>Unified offering with App Insights &amp; Log Analytics as integrated features </a:t>
              </a:r>
            </a:p>
          </p:txBody>
        </p:sp>
        <p:sp>
          <p:nvSpPr>
            <p:cNvPr id="19" name="arrow_15" title="Icon of a arrow in a circle pointed right">
              <a:extLst>
                <a:ext uri="{FF2B5EF4-FFF2-40B4-BE49-F238E27FC236}">
                  <a16:creationId xmlns:a16="http://schemas.microsoft.com/office/drawing/2014/main" id="{2D05757C-F27E-4180-BB61-08CEB8F11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425" y="4835908"/>
              <a:ext cx="360207" cy="358570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35" name="Picture 4" descr="Azure Monitor">
            <a:extLst>
              <a:ext uri="{FF2B5EF4-FFF2-40B4-BE49-F238E27FC236}">
                <a16:creationId xmlns:a16="http://schemas.microsoft.com/office/drawing/2014/main" id="{C27A8248-4984-48E8-80A7-1CEEFE0C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57" y="234046"/>
            <a:ext cx="1252229" cy="12522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B8E773-5326-476C-9C98-0D91DEFC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02" y="2031320"/>
            <a:ext cx="7119041" cy="396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336660-628D-4137-9208-27E6B1F795A9}"/>
              </a:ext>
            </a:extLst>
          </p:cNvPr>
          <p:cNvGrpSpPr/>
          <p:nvPr/>
        </p:nvGrpSpPr>
        <p:grpSpPr>
          <a:xfrm flipH="1">
            <a:off x="0" y="1266090"/>
            <a:ext cx="2260444" cy="640327"/>
            <a:chOff x="10175710" y="290354"/>
            <a:chExt cx="2260765" cy="640418"/>
          </a:xfrm>
          <a:solidFill>
            <a:schemeClr val="accent3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1D95E-4135-4023-B93B-F115C5E37154}"/>
                </a:ext>
              </a:extLst>
            </p:cNvPr>
            <p:cNvSpPr/>
            <p:nvPr/>
          </p:nvSpPr>
          <p:spPr bwMode="auto">
            <a:xfrm>
              <a:off x="10461729" y="290356"/>
              <a:ext cx="1974746" cy="6404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2CA19FF-8784-4919-9C4C-A4F540B1ECE5}"/>
                </a:ext>
              </a:extLst>
            </p:cNvPr>
            <p:cNvSpPr/>
            <p:nvPr/>
          </p:nvSpPr>
          <p:spPr bwMode="auto">
            <a:xfrm rot="16200000">
              <a:off x="9998512" y="467552"/>
              <a:ext cx="640415" cy="286019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012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Office Theme">
  <a:themeElements>
    <a:clrScheme name="Microsoft Dynamic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0000"/>
      </a:accent5>
      <a:accent6>
        <a:srgbClr val="FFFFFF"/>
      </a:accent6>
      <a:hlink>
        <a:srgbClr val="00BCF2"/>
      </a:hlink>
      <a:folHlink>
        <a:srgbClr val="00BCF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A. Sivakumar; Evgeny TerFalsevsky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BRK2270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43</TotalTime>
  <Words>2035</Words>
  <Application>Microsoft Office PowerPoint</Application>
  <PresentationFormat>Widescreen</PresentationFormat>
  <Paragraphs>370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2_5-50203_Microsoft_Ignite_Template</vt:lpstr>
      <vt:lpstr>Office Theme</vt:lpstr>
      <vt:lpstr>Azure Monitor Overview</vt:lpstr>
      <vt:lpstr>Agenda</vt:lpstr>
      <vt:lpstr>Monitoring landscape – apps &amp; infrastructure</vt:lpstr>
      <vt:lpstr>Azure Monitor</vt:lpstr>
      <vt:lpstr>Signals and Sources in Azure</vt:lpstr>
      <vt:lpstr>PowerPoint Presentation</vt:lpstr>
      <vt:lpstr>Wiring it all up</vt:lpstr>
      <vt:lpstr>Unified Monitoring</vt:lpstr>
      <vt:lpstr>PowerPoint Presentation</vt:lpstr>
      <vt:lpstr>Data Driven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Recap: What’s New</vt:lpstr>
      <vt:lpstr>Workflow Integrations</vt:lpstr>
      <vt:lpstr>Unified  Monitoring</vt:lpstr>
      <vt:lpstr>Continuous Monitoring for DevOps &amp; IT Ops</vt:lpstr>
      <vt:lpstr>Azure Monitor &amp; AIOps</vt:lpstr>
      <vt:lpstr>Partner Integration</vt:lpstr>
      <vt:lpstr>Integration themes</vt:lpstr>
      <vt:lpstr>Integrate metric data into a partner system</vt:lpstr>
      <vt:lpstr>Metric data – use cases</vt:lpstr>
      <vt:lpstr>Integrate logs with a Log Analysis tool</vt:lpstr>
      <vt:lpstr>Log data – use cases</vt:lpstr>
      <vt:lpstr>Integrate your alerts into a partner system</vt:lpstr>
      <vt:lpstr>Partner Solutions for Apps &amp; Workloads</vt:lpstr>
      <vt:lpstr>Integration themes</vt:lpstr>
      <vt:lpstr>Key Takeaways</vt:lpstr>
      <vt:lpstr>Roadmap</vt:lpstr>
      <vt:lpstr>Data Platform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monitoring across application, infrastructure and network with Azure Monitor</dc:title>
  <dc:subject>Microsoft Ignite</dc:subject>
  <dc:creator>MS Events 1142</dc:creator>
  <cp:keywords>Microsoft Ignite</cp:keywords>
  <dc:description/>
  <cp:lastModifiedBy>Sergio Zenatti Filho</cp:lastModifiedBy>
  <cp:revision>6</cp:revision>
  <dcterms:created xsi:type="dcterms:W3CDTF">2018-09-25T18:24:00Z</dcterms:created>
  <dcterms:modified xsi:type="dcterms:W3CDTF">2019-08-28T07:21:14Z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